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mp" ContentType="image/p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60" r:id="rId2"/>
    <p:sldId id="277" r:id="rId3"/>
    <p:sldId id="278" r:id="rId4"/>
    <p:sldId id="280" r:id="rId5"/>
    <p:sldId id="281" r:id="rId6"/>
    <p:sldId id="283" r:id="rId7"/>
    <p:sldId id="262" r:id="rId8"/>
    <p:sldId id="284" r:id="rId9"/>
    <p:sldId id="261" r:id="rId10"/>
    <p:sldId id="269" r:id="rId11"/>
    <p:sldId id="285" r:id="rId12"/>
    <p:sldId id="264" r:id="rId13"/>
    <p:sldId id="268" r:id="rId14"/>
    <p:sldId id="286" r:id="rId15"/>
    <p:sldId id="287" r:id="rId16"/>
    <p:sldId id="265" r:id="rId17"/>
    <p:sldId id="266" r:id="rId18"/>
    <p:sldId id="267" r:id="rId19"/>
    <p:sldId id="288" r:id="rId20"/>
    <p:sldId id="270" r:id="rId21"/>
    <p:sldId id="279" r:id="rId22"/>
    <p:sldId id="263" r:id="rId23"/>
    <p:sldId id="271" r:id="rId24"/>
    <p:sldId id="256" r:id="rId25"/>
    <p:sldId id="272" r:id="rId26"/>
    <p:sldId id="273" r:id="rId27"/>
    <p:sldId id="274" r:id="rId28"/>
    <p:sldId id="275" r:id="rId29"/>
    <p:sldId id="276" r:id="rId30"/>
  </p:sldIdLst>
  <p:sldSz cx="12192000" cy="6858000"/>
  <p:notesSz cx="6858000" cy="9144000"/>
  <p:embeddedFontLst>
    <p:embeddedFont>
      <p:font typeface="Lucida Console" panose="020B0609040504020204" pitchFamily="49" charset="0"/>
      <p:regular r:id="rId31"/>
    </p:embeddedFont>
    <p:embeddedFont>
      <p:font typeface="경기천년제목 Medium" panose="02020603020101020101" pitchFamily="18" charset="-127"/>
      <p:regular r:id="rId32"/>
    </p:embeddedFont>
    <p:embeddedFont>
      <p:font typeface="맑은 고딕" panose="020B0503020000020004" pitchFamily="50" charset="-127"/>
      <p:regular r:id="rId33"/>
      <p:bold r:id="rId3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1D1DFF"/>
    <a:srgbClr val="3A3AFF"/>
    <a:srgbClr val="8B8BFF"/>
    <a:srgbClr val="FCEC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3" d="100"/>
          <a:sy n="83" d="100"/>
        </p:scale>
        <p:origin x="61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E31545-BE58-4D9E-AD55-B7B55A44CC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AD0A133-CE6A-486E-BFFB-7F90238CBD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6ADA52E-7FDB-4A6B-9A29-AE0D5820A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D51102-3D39-4CED-9C84-0F43084980E5}" type="datetimeFigureOut">
              <a:rPr lang="ko-KR" altLang="en-US" smtClean="0"/>
              <a:t>2020-07-19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C2BAD73-CF28-470D-AEFB-A4FD77054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564942-017D-47F7-8324-072CDF9290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FE263-CFBE-4A66-8DA7-03B70817DA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75320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5D6C7E-7D3D-42B3-9FD9-F43E91BEC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82CE9A7-0C3F-4925-B6D9-364E1EA1B3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0E70663-4597-4187-AFE3-83AC1B9AE7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D51102-3D39-4CED-9C84-0F43084980E5}" type="datetimeFigureOut">
              <a:rPr lang="ko-KR" altLang="en-US" smtClean="0"/>
              <a:t>2020-07-19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A38BEB-215D-42B6-81FE-394D8CD1A1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315CD8A-7372-47AB-9522-4AB2F0A52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FE263-CFBE-4A66-8DA7-03B70817DA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42153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8903090-4D30-48DC-9D35-86668B3EA11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CD3546E-41DB-4ADF-9D62-7D0B111905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B115464-8F05-49A7-9122-D31D5B635C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D51102-3D39-4CED-9C84-0F43084980E5}" type="datetimeFigureOut">
              <a:rPr lang="ko-KR" altLang="en-US" smtClean="0"/>
              <a:t>2020-07-19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A7CFA0E-CE26-4ACD-973C-552D6ACF3B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1B634E-34A3-4EDE-9B1A-1E9F6C783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FE263-CFBE-4A66-8DA7-03B70817DA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46511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3D7F41-3C25-4794-9679-9F41FF75F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62F4EBD-780A-4E25-85D4-DCC58A9B51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33ABEC1-88B9-45CE-8DC0-229A4FE7BD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D51102-3D39-4CED-9C84-0F43084980E5}" type="datetimeFigureOut">
              <a:rPr lang="ko-KR" altLang="en-US" smtClean="0"/>
              <a:t>2020-07-19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C60F6F8-904F-4E05-B1B2-B299050A3C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2750C4F-1F79-4C29-A8F5-ADEA38742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- # -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03302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5C8849-BBA4-4CFC-AAF4-2C4F299B91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3431C29-0B06-4EC0-BDFB-4EE72F4A6C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78A02F3-C118-4F60-A51D-C9D40F44A5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D51102-3D39-4CED-9C84-0F43084980E5}" type="datetimeFigureOut">
              <a:rPr lang="ko-KR" altLang="en-US" smtClean="0"/>
              <a:t>2020-07-19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E106C85-474B-4AFE-8E47-423B49995B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6711619-3AEE-4E65-B891-A6D54D849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FE263-CFBE-4A66-8DA7-03B70817DA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14882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F08A6F-99F9-442E-8E53-B10B1619F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29A73DA-0C23-454C-AA77-35626BCD24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ED5FEFD-D2A6-4F87-99FC-4120B29E88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602DC57-9678-42DD-B946-1926AEBBE7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D51102-3D39-4CED-9C84-0F43084980E5}" type="datetimeFigureOut">
              <a:rPr lang="ko-KR" altLang="en-US" smtClean="0"/>
              <a:t>2020-07-19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8202741-5DB0-4CC1-BE7E-1DB1A26767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506D5E4-2F32-48DF-AE41-E4CDE9BDC0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FE263-CFBE-4A66-8DA7-03B70817DA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16643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7660EA-A7D9-4062-9B24-93A318AAC4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6469A2-C656-418C-B007-C567E8C7CE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F36ECDF-285E-48E0-97D4-483DFE5F6E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1062D5E-1653-4338-9BBF-CDF35CBF8E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1DCB0E8-B1AD-4A6B-ABBA-8A8F3F14B10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CACC0FB-52DC-4229-BC27-358DF7AF5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D51102-3D39-4CED-9C84-0F43084980E5}" type="datetimeFigureOut">
              <a:rPr lang="ko-KR" altLang="en-US" smtClean="0"/>
              <a:t>2020-07-19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C261B93-6780-4FEE-8525-4912EB477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0FB4DF4-7EC7-4049-982E-DBEBB3EE7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FE263-CFBE-4A66-8DA7-03B70817DA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79222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F01390-18DD-4633-B3B9-92DD29E37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BC60154-2CFF-44E3-9090-C61D0DB41E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D51102-3D39-4CED-9C84-0F43084980E5}" type="datetimeFigureOut">
              <a:rPr lang="ko-KR" altLang="en-US" smtClean="0"/>
              <a:t>2020-07-19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90FDEA4-2C91-4321-B1B7-D01CE3321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72782B6-77B8-4128-A255-BA07435A7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- 1 -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55249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0393DEA-217C-416F-8300-D98E59EF93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D51102-3D39-4CED-9C84-0F43084980E5}" type="datetimeFigureOut">
              <a:rPr lang="ko-KR" altLang="en-US" smtClean="0"/>
              <a:t>2020-07-19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4CCD041-7AC4-4A90-BA58-06490A458E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1480226-E23D-4BBC-A6BA-77C6684757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#</a:t>
            </a:r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65257B46-AD73-4DAA-A487-850CAD2C83DE}"/>
              </a:ext>
            </a:extLst>
          </p:cNvPr>
          <p:cNvCxnSpPr>
            <a:cxnSpLocks/>
          </p:cNvCxnSpPr>
          <p:nvPr userDrawn="1"/>
        </p:nvCxnSpPr>
        <p:spPr>
          <a:xfrm>
            <a:off x="0" y="547254"/>
            <a:ext cx="1219200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80324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B33559-CAC0-42AD-A5F4-86F8CDA20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7311B9F-4F31-45F6-8AF3-DA5265FA44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7E0E886-6834-47A4-A932-C9D97CCCC9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B37634C-E583-478E-9C4E-725E407E3E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D51102-3D39-4CED-9C84-0F43084980E5}" type="datetimeFigureOut">
              <a:rPr lang="ko-KR" altLang="en-US" smtClean="0"/>
              <a:t>2020-07-19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1E8A717-480B-4D4A-B5E0-252A5B2FF3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02CE5DB-F437-4092-A803-7D815DDEB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FE263-CFBE-4A66-8DA7-03B70817DA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3609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D0FB18-2E23-43D6-95D3-D026351438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8480B49-CBAC-4A51-9C7D-C5E0C0D709A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274D30B-B5B0-40C4-B142-2A01BF3714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F96F359-1EA8-47F9-ACAD-A3BFF9754E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D51102-3D39-4CED-9C84-0F43084980E5}" type="datetimeFigureOut">
              <a:rPr lang="ko-KR" altLang="en-US" smtClean="0"/>
              <a:t>2020-07-19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9775E4D-B919-4715-B71F-A81A1677DB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A1A7898-4782-4875-A75A-E95B3C0383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FE263-CFBE-4A66-8DA7-03B70817DA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7690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E7D34C4-FE7C-4001-BBEE-80E0422875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10C9104-3FF1-4328-91D3-ACEF002F53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00EC99C-77B3-472D-9AA4-F661F357894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D51102-3D39-4CED-9C84-0F43084980E5}" type="datetimeFigureOut">
              <a:rPr lang="ko-KR" altLang="en-US" smtClean="0"/>
              <a:t>2020-07-19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575B316-82E8-4229-BA83-C85CF1190E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0F19978-B773-44B5-8634-5C5A29CA0F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6FE263-CFBE-4A66-8DA7-03B70817DA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71576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m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mp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6.tmp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m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tmp"/><Relationship Id="rId4" Type="http://schemas.openxmlformats.org/officeDocument/2006/relationships/image" Target="../media/image21.tm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m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tmp"/><Relationship Id="rId4" Type="http://schemas.openxmlformats.org/officeDocument/2006/relationships/image" Target="../media/image26.tmp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mp"/><Relationship Id="rId2" Type="http://schemas.openxmlformats.org/officeDocument/2006/relationships/image" Target="../media/image3.tmp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mp"/><Relationship Id="rId2" Type="http://schemas.openxmlformats.org/officeDocument/2006/relationships/image" Target="../media/image5.tmp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DD7A4471-4815-4183-A627-E258C2186BD5}"/>
              </a:ext>
            </a:extLst>
          </p:cNvPr>
          <p:cNvCxnSpPr>
            <a:cxnSpLocks/>
          </p:cNvCxnSpPr>
          <p:nvPr/>
        </p:nvCxnSpPr>
        <p:spPr>
          <a:xfrm>
            <a:off x="0" y="3429000"/>
            <a:ext cx="1219200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81C7597-5408-4819-BF70-BBF150269C1E}"/>
              </a:ext>
            </a:extLst>
          </p:cNvPr>
          <p:cNvSpPr txBox="1"/>
          <p:nvPr/>
        </p:nvSpPr>
        <p:spPr>
          <a:xfrm>
            <a:off x="408229" y="2718017"/>
            <a:ext cx="113832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5G </a:t>
            </a:r>
            <a:r>
              <a:rPr lang="ko-KR" altLang="en-US" sz="3600" b="1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정책 변화에 따른 수요 예측과 그에 따른 기업의 전략 분석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DD037C-F693-4984-8964-6D653C827E54}"/>
              </a:ext>
            </a:extLst>
          </p:cNvPr>
          <p:cNvSpPr txBox="1"/>
          <p:nvPr/>
        </p:nvSpPr>
        <p:spPr>
          <a:xfrm>
            <a:off x="9741027" y="5599761"/>
            <a:ext cx="13628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김서준</a:t>
            </a:r>
          </a:p>
        </p:txBody>
      </p:sp>
    </p:spTree>
    <p:extLst>
      <p:ext uri="{BB962C8B-B14F-4D97-AF65-F5344CB8AC3E}">
        <p14:creationId xmlns:p14="http://schemas.microsoft.com/office/powerpoint/2010/main" val="14238877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4394FEAB-1A49-499B-8FE0-1C4E09058DE3}"/>
              </a:ext>
            </a:extLst>
          </p:cNvPr>
          <p:cNvSpPr txBox="1"/>
          <p:nvPr/>
        </p:nvSpPr>
        <p:spPr>
          <a:xfrm>
            <a:off x="346318" y="11767"/>
            <a:ext cx="28178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Droid Sans Fallback" panose="020B0502000000000001" pitchFamily="50" charset="-127"/>
              </a:rPr>
              <a:t>Model Overview</a:t>
            </a:r>
            <a:endParaRPr lang="ko-KR" altLang="en-US" sz="2800" b="1">
              <a:latin typeface="경기천년제목 Medium" panose="02020603020101020101" pitchFamily="18" charset="-127"/>
              <a:ea typeface="경기천년제목 Medium" panose="02020603020101020101" pitchFamily="18" charset="-127"/>
              <a:cs typeface="Droid Sans Fallback" panose="020B0502000000000001" pitchFamily="50" charset="-127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16D85ED-2BB6-4968-AA7B-C7F281C632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9927" y="1555443"/>
            <a:ext cx="6123471" cy="166199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200" b="0" i="0" u="none" strike="noStrike" cap="none" normalizeH="0" baseline="0" err="1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auto.arima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(ts_skt4,seasonal = </a:t>
            </a:r>
            <a:r>
              <a:rPr kumimoji="0" lang="ko-KR" altLang="ko-KR" sz="1200" b="0" i="0" u="none" strike="noStrike" cap="none" normalizeH="0" baseline="0" err="1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F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, </a:t>
            </a:r>
            <a:r>
              <a:rPr kumimoji="0" lang="ko-KR" altLang="ko-KR" sz="1200" b="0" i="0" u="none" strike="noStrike" cap="none" normalizeH="0" baseline="0" err="1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stepwise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=</a:t>
            </a:r>
            <a:r>
              <a:rPr kumimoji="0" lang="ko-KR" altLang="ko-KR" sz="1200" b="0" i="0" u="none" strike="noStrike" cap="none" normalizeH="0" baseline="0" err="1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F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, </a:t>
            </a:r>
            <a:r>
              <a:rPr kumimoji="0" lang="ko-KR" altLang="ko-KR" sz="1200" b="0" i="0" u="none" strike="noStrike" cap="none" normalizeH="0" baseline="0" err="1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approximation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 = </a:t>
            </a:r>
            <a:r>
              <a:rPr kumimoji="0" lang="ko-KR" altLang="ko-KR" sz="1200" b="0" i="0" u="none" strike="noStrike" cap="none" normalizeH="0" baseline="0" err="1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F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) </a:t>
            </a:r>
            <a:endParaRPr kumimoji="0" lang="en-US" altLang="ko-KR" sz="1200" b="0" i="0" u="none" strike="noStrike" cap="none" normalizeH="0" baseline="0">
              <a:ln>
                <a:noFill/>
              </a:ln>
              <a:solidFill>
                <a:srgbClr val="0000FF"/>
              </a:solidFill>
              <a:effectLst/>
              <a:latin typeface="Lucida Console" panose="020B0609040504020204" pitchFamily="49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200" b="0" i="0" u="none" strike="noStrike" cap="none" normalizeH="0" baseline="0" err="1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Series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: 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latin typeface="Lucida Console" panose="020B0609040504020204" pitchFamily="49" charset="0"/>
              </a:rPr>
              <a:t>ts_skt4 ARIMA(5,2,0) </a:t>
            </a:r>
            <a:endParaRPr kumimoji="0" lang="en-US" altLang="ko-KR" sz="1200" b="0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Lucida Console" panose="020B0609040504020204" pitchFamily="49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200" b="0" i="0" u="none" strike="noStrike" cap="none" normalizeH="0" baseline="0" err="1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Coefficients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: </a:t>
            </a:r>
            <a:endParaRPr kumimoji="0" lang="en-US" altLang="ko-KR" sz="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Lucida Console" panose="020B0609040504020204" pitchFamily="49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ko-KR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  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ar1</a:t>
            </a:r>
            <a:r>
              <a:rPr kumimoji="0" lang="en-US" altLang="ko-KR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     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 ar2 </a:t>
            </a:r>
            <a:r>
              <a:rPr kumimoji="0" lang="en-US" altLang="ko-KR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   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ar3</a:t>
            </a:r>
            <a:r>
              <a:rPr kumimoji="0" lang="en-US" altLang="ko-KR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    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 ar4</a:t>
            </a:r>
            <a:r>
              <a:rPr kumimoji="0" lang="en-US" altLang="ko-KR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     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 ar5 </a:t>
            </a:r>
            <a:endParaRPr kumimoji="0" lang="en-US" altLang="ko-KR" sz="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Lucida Console" panose="020B0609040504020204" pitchFamily="49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-0.5695 -0.3621 -0.1858 -0.2284 -0.4046 </a:t>
            </a:r>
            <a:endParaRPr kumimoji="0" lang="en-US" altLang="ko-KR" sz="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Lucida Console" panose="020B0609040504020204" pitchFamily="49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200" b="0" i="0" u="none" strike="noStrike" cap="none" normalizeH="0" baseline="0" err="1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s.e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. </a:t>
            </a:r>
            <a:endParaRPr kumimoji="0" lang="en-US" altLang="ko-KR" sz="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Lucida Console" panose="020B0609040504020204" pitchFamily="49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0.0989 0.1133 0.1212 0.1183 0.1080 </a:t>
            </a:r>
            <a:endParaRPr kumimoji="0" lang="en-US" altLang="ko-KR" sz="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Lucida Console" panose="020B0609040504020204" pitchFamily="49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sigma^2 </a:t>
            </a:r>
            <a:r>
              <a:rPr kumimoji="0" lang="ko-KR" altLang="ko-KR" sz="1200" b="0" i="0" u="none" strike="noStrike" cap="none" normalizeH="0" baseline="0" err="1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estimated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 </a:t>
            </a:r>
            <a:r>
              <a:rPr kumimoji="0" lang="ko-KR" altLang="ko-KR" sz="1200" b="0" i="0" u="none" strike="noStrike" cap="none" normalizeH="0" baseline="0" err="1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as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 8.764e+09: </a:t>
            </a:r>
            <a:endParaRPr kumimoji="0" lang="en-US" altLang="ko-KR" sz="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Lucida Console" panose="020B0609040504020204" pitchFamily="49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200" b="0" i="0" u="none" strike="noStrike" cap="none" normalizeH="0" baseline="0" err="1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log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 </a:t>
            </a:r>
            <a:r>
              <a:rPr kumimoji="0" lang="ko-KR" altLang="ko-KR" sz="1200" b="0" i="0" u="none" strike="noStrike" cap="none" normalizeH="0" baseline="0" err="1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likelihood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=-1117.4 AIC=2246.81 </a:t>
            </a:r>
            <a:r>
              <a:rPr kumimoji="0" lang="ko-KR" altLang="ko-KR" sz="1200" b="0" i="0" u="none" strike="noStrike" cap="none" normalizeH="0" baseline="0" err="1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AICc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=2247.86 BIC=2261.6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6A387B-E6DB-4121-8252-26AE0E44C75A}"/>
              </a:ext>
            </a:extLst>
          </p:cNvPr>
          <p:cNvSpPr txBox="1"/>
          <p:nvPr/>
        </p:nvSpPr>
        <p:spPr>
          <a:xfrm>
            <a:off x="344519" y="784425"/>
            <a:ext cx="5482270" cy="5001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· </a:t>
            </a:r>
            <a:r>
              <a:rPr lang="en-US" altLang="ko-KR" sz="2000" b="1" err="1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auto.arima</a:t>
            </a:r>
            <a:r>
              <a:rPr lang="ko-KR" altLang="en-US" sz="2000" b="1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를 활용한 시계열 데이터 분해 값 확인 </a:t>
            </a:r>
            <a:endParaRPr lang="en-US" altLang="ko-KR" sz="2000" b="1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1B0D97-ED71-42BA-8B9A-AAE19EA6132D}"/>
              </a:ext>
            </a:extLst>
          </p:cNvPr>
          <p:cNvSpPr txBox="1"/>
          <p:nvPr/>
        </p:nvSpPr>
        <p:spPr>
          <a:xfrm>
            <a:off x="344519" y="3429000"/>
            <a:ext cx="8756884" cy="14234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※ Auto ARIMA</a:t>
            </a:r>
            <a:r>
              <a:rPr lang="ko-KR" altLang="en-US" sz="2000" b="1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를 통해 </a:t>
            </a:r>
            <a:r>
              <a:rPr lang="en-US" altLang="ko-KR" sz="2000" b="1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ACF, PACF</a:t>
            </a:r>
            <a:r>
              <a:rPr lang="ko-KR" altLang="en-US" sz="2000" b="1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와 차분 값을 확인 후 </a:t>
            </a:r>
            <a:r>
              <a:rPr lang="en-US" altLang="ko-KR" sz="2000" b="1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fitted model</a:t>
            </a:r>
            <a:r>
              <a:rPr lang="ko-KR" altLang="en-US" sz="2000" b="1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을 직접 생성</a:t>
            </a:r>
            <a:endParaRPr lang="en-US" altLang="ko-KR" sz="2000" b="1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b="1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	</a:t>
            </a:r>
            <a:r>
              <a:rPr lang="en-US" altLang="ko-KR" sz="2000" b="1" err="1">
                <a:solidFill>
                  <a:srgbClr val="FF0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auto.arima</a:t>
            </a:r>
            <a:r>
              <a:rPr lang="en-US" altLang="ko-KR" sz="2000" b="1">
                <a:solidFill>
                  <a:srgbClr val="FF0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ko-KR" altLang="en-US" sz="2000" b="1">
                <a:solidFill>
                  <a:srgbClr val="FF0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결과</a:t>
            </a:r>
            <a:endParaRPr lang="en-US" altLang="ko-KR" sz="2000" b="1">
              <a:solidFill>
                <a:srgbClr val="FF0000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b="1">
                <a:solidFill>
                  <a:srgbClr val="FF0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	- ARIMA(5,2,0) : </a:t>
            </a:r>
            <a:r>
              <a:rPr lang="ko-KR" altLang="en-US" sz="2000" b="1">
                <a:solidFill>
                  <a:srgbClr val="FF0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차분 </a:t>
            </a:r>
            <a:r>
              <a:rPr lang="en-US" altLang="ko-KR" sz="2000" b="1">
                <a:solidFill>
                  <a:srgbClr val="FF0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2</a:t>
            </a:r>
            <a:r>
              <a:rPr lang="ko-KR" altLang="en-US" sz="2000" b="1">
                <a:solidFill>
                  <a:srgbClr val="FF0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회</a:t>
            </a:r>
            <a:r>
              <a:rPr lang="en-US" altLang="ko-KR" sz="2000" b="1">
                <a:solidFill>
                  <a:srgbClr val="FF0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, PACF </a:t>
            </a:r>
            <a:r>
              <a:rPr lang="ko-KR" altLang="en-US" sz="2000" b="1" err="1">
                <a:solidFill>
                  <a:srgbClr val="FF0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절단선</a:t>
            </a:r>
            <a:r>
              <a:rPr lang="ko-KR" altLang="en-US" sz="2000" b="1">
                <a:solidFill>
                  <a:srgbClr val="FF0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en-US" altLang="ko-KR" sz="2000" b="1">
                <a:solidFill>
                  <a:srgbClr val="FF0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lag=5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7C02BD7-53E6-404B-BDC3-ADE32289DC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519" y="0"/>
            <a:ext cx="7719986" cy="6858000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B42E35C7-6FC3-4204-BB21-B16512F000D6}"/>
              </a:ext>
            </a:extLst>
          </p:cNvPr>
          <p:cNvSpPr/>
          <p:nvPr/>
        </p:nvSpPr>
        <p:spPr>
          <a:xfrm>
            <a:off x="1066800" y="2174240"/>
            <a:ext cx="210193" cy="436880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D5383CA-BFD8-4E4E-BD3D-E949DEE4CC09}"/>
              </a:ext>
            </a:extLst>
          </p:cNvPr>
          <p:cNvSpPr/>
          <p:nvPr/>
        </p:nvSpPr>
        <p:spPr>
          <a:xfrm>
            <a:off x="487681" y="4124960"/>
            <a:ext cx="7719986" cy="33528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03CFF26-CD2B-4F68-B9CF-0E1F049C02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0967" y="0"/>
            <a:ext cx="7719986" cy="6858000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9CF1F6B9-414C-431A-AF1B-0A211252BDE4}"/>
              </a:ext>
            </a:extLst>
          </p:cNvPr>
          <p:cNvSpPr/>
          <p:nvPr/>
        </p:nvSpPr>
        <p:spPr>
          <a:xfrm>
            <a:off x="3984333" y="4124960"/>
            <a:ext cx="7719986" cy="33528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45B5B67-60D6-49DC-9190-E9D22912A680}"/>
              </a:ext>
            </a:extLst>
          </p:cNvPr>
          <p:cNvSpPr/>
          <p:nvPr/>
        </p:nvSpPr>
        <p:spPr>
          <a:xfrm>
            <a:off x="5220801" y="2174240"/>
            <a:ext cx="204639" cy="436880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559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9" grpId="0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8F30CCF-9A7C-421D-9684-3C1B60C380D9}"/>
              </a:ext>
            </a:extLst>
          </p:cNvPr>
          <p:cNvSpPr txBox="1"/>
          <p:nvPr/>
        </p:nvSpPr>
        <p:spPr>
          <a:xfrm>
            <a:off x="344519" y="784425"/>
            <a:ext cx="7939674" cy="5001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· </a:t>
            </a:r>
            <a:r>
              <a:rPr lang="en-US" altLang="ko-KR" sz="2000" b="1" err="1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auto.arima</a:t>
            </a:r>
            <a:r>
              <a:rPr lang="ko-KR" altLang="en-US" sz="2000" b="1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로 생성된 </a:t>
            </a:r>
            <a:r>
              <a:rPr lang="en-US" altLang="ko-KR" sz="2000" b="1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AR(</a:t>
            </a:r>
            <a:r>
              <a:rPr lang="en-US" altLang="ko-KR" sz="2000" b="1" err="1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arima</a:t>
            </a:r>
            <a:r>
              <a:rPr lang="en-US" altLang="ko-KR" sz="2000" b="1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(5,2,0)) </a:t>
            </a:r>
            <a:r>
              <a:rPr lang="ko-KR" altLang="en-US" sz="2000" b="1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모델을 사용하여 예측 모델 확인</a:t>
            </a:r>
            <a:endParaRPr lang="en-US" altLang="ko-KR" sz="2000" b="1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34EC9C-4E7F-4179-BEA1-010BF214599F}"/>
              </a:ext>
            </a:extLst>
          </p:cNvPr>
          <p:cNvSpPr txBox="1"/>
          <p:nvPr/>
        </p:nvSpPr>
        <p:spPr>
          <a:xfrm>
            <a:off x="346318" y="11767"/>
            <a:ext cx="28178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Droid Sans Fallback" panose="020B0502000000000001" pitchFamily="50" charset="-127"/>
              </a:rPr>
              <a:t>Model Overview</a:t>
            </a:r>
            <a:endParaRPr lang="ko-KR" altLang="en-US" sz="2800" b="1">
              <a:latin typeface="경기천년제목 Medium" panose="02020603020101020101" pitchFamily="18" charset="-127"/>
              <a:ea typeface="경기천년제목 Medium" panose="02020603020101020101" pitchFamily="18" charset="-127"/>
              <a:cs typeface="Droid Sans Fallback" panose="020B0502000000000001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7FE8639-FC47-44C4-AD96-72E81872577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6"/>
          <a:stretch/>
        </p:blipFill>
        <p:spPr>
          <a:xfrm>
            <a:off x="111772" y="1535495"/>
            <a:ext cx="6413202" cy="490594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3BBFA7D-207C-47F0-8A94-A40CBAA6FD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7054" y="1535495"/>
            <a:ext cx="5296359" cy="2461473"/>
          </a:xfrm>
          <a:prstGeom prst="rect">
            <a:avLst/>
          </a:prstGeom>
        </p:spPr>
      </p:pic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C1BEF420-D3D3-47FB-83ED-9B77D4F192B5}"/>
              </a:ext>
            </a:extLst>
          </p:cNvPr>
          <p:cNvCxnSpPr>
            <a:cxnSpLocks/>
          </p:cNvCxnSpPr>
          <p:nvPr/>
        </p:nvCxnSpPr>
        <p:spPr>
          <a:xfrm>
            <a:off x="6636734" y="3119120"/>
            <a:ext cx="3025426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CFC4FE6C-6EC9-4905-B30C-2A216D3C9404}"/>
              </a:ext>
            </a:extLst>
          </p:cNvPr>
          <p:cNvCxnSpPr/>
          <p:nvPr/>
        </p:nvCxnSpPr>
        <p:spPr>
          <a:xfrm>
            <a:off x="7142480" y="3119120"/>
            <a:ext cx="0" cy="132080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85330A7-B38B-47A2-8538-1B50D56B91D7}"/>
              </a:ext>
            </a:extLst>
          </p:cNvPr>
          <p:cNvSpPr txBox="1"/>
          <p:nvPr/>
        </p:nvSpPr>
        <p:spPr>
          <a:xfrm>
            <a:off x="6657054" y="4392582"/>
            <a:ext cx="5110694" cy="1885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모델 적합성 판단을 위해 확인</a:t>
            </a:r>
            <a:endParaRPr lang="en-US" altLang="ko-KR" sz="2000" b="1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b="1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	</a:t>
            </a:r>
            <a:r>
              <a:rPr lang="ko-KR" altLang="en-US" sz="2000" b="1">
                <a:solidFill>
                  <a:srgbClr val="FF0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개선 여지가 있다면 모델을 수정</a:t>
            </a:r>
            <a:endParaRPr lang="en-US" altLang="ko-KR" sz="2000" b="1">
              <a:solidFill>
                <a:srgbClr val="FF0000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b="1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	</a:t>
            </a:r>
            <a:r>
              <a:rPr lang="en-US" altLang="ko-KR" sz="2000" b="1">
                <a:latin typeface="경기천년제목 Medium" panose="02020603020101020101" pitchFamily="18" charset="-127"/>
                <a:ea typeface="경기천년제목 Medium" panose="02020603020101020101" pitchFamily="18" charset="-127"/>
                <a:sym typeface="Wingdings" panose="05000000000000000000" pitchFamily="2" charset="2"/>
              </a:rPr>
              <a:t> </a:t>
            </a:r>
            <a:r>
              <a:rPr lang="ko-KR" altLang="en-US" sz="2000" b="1">
                <a:latin typeface="경기천년제목 Medium" panose="02020603020101020101" pitchFamily="18" charset="-127"/>
                <a:ea typeface="경기천년제목 Medium" panose="02020603020101020101" pitchFamily="18" charset="-127"/>
                <a:sym typeface="Wingdings" panose="05000000000000000000" pitchFamily="2" charset="2"/>
              </a:rPr>
              <a:t>데이터를 </a:t>
            </a:r>
            <a:r>
              <a:rPr lang="en-US" altLang="ko-KR" sz="2000" b="1">
                <a:latin typeface="경기천년제목 Medium" panose="02020603020101020101" pitchFamily="18" charset="-127"/>
                <a:ea typeface="경기천년제목 Medium" panose="02020603020101020101" pitchFamily="18" charset="-127"/>
                <a:sym typeface="Wingdings" panose="05000000000000000000" pitchFamily="2" charset="2"/>
              </a:rPr>
              <a:t>2</a:t>
            </a:r>
            <a:r>
              <a:rPr lang="ko-KR" altLang="en-US" sz="2000" b="1">
                <a:latin typeface="경기천년제목 Medium" panose="02020603020101020101" pitchFamily="18" charset="-127"/>
                <a:ea typeface="경기천년제목 Medium" panose="02020603020101020101" pitchFamily="18" charset="-127"/>
                <a:sym typeface="Wingdings" panose="05000000000000000000" pitchFamily="2" charset="2"/>
              </a:rPr>
              <a:t>회 차분만 진행하였으므로</a:t>
            </a:r>
            <a:endParaRPr lang="en-US" altLang="ko-KR" sz="2000" b="1">
              <a:latin typeface="경기천년제목 Medium" panose="02020603020101020101" pitchFamily="18" charset="-127"/>
              <a:ea typeface="경기천년제목 Medium" panose="02020603020101020101" pitchFamily="18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2000" b="1">
                <a:latin typeface="경기천년제목 Medium" panose="02020603020101020101" pitchFamily="18" charset="-127"/>
                <a:ea typeface="경기천년제목 Medium" panose="02020603020101020101" pitchFamily="18" charset="-127"/>
                <a:sym typeface="Wingdings" panose="05000000000000000000" pitchFamily="2" charset="2"/>
              </a:rPr>
              <a:t>	    </a:t>
            </a:r>
            <a:r>
              <a:rPr lang="ko-KR" altLang="en-US" sz="2000" b="1">
                <a:solidFill>
                  <a:srgbClr val="FF0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sym typeface="Wingdings" panose="05000000000000000000" pitchFamily="2" charset="2"/>
              </a:rPr>
              <a:t>수정할 수 있는 </a:t>
            </a:r>
            <a:r>
              <a:rPr lang="en-US" altLang="ko-KR" sz="2000" b="1">
                <a:solidFill>
                  <a:srgbClr val="FF0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sym typeface="Wingdings" panose="05000000000000000000" pitchFamily="2" charset="2"/>
              </a:rPr>
              <a:t>TS</a:t>
            </a:r>
            <a:r>
              <a:rPr lang="ko-KR" altLang="en-US" sz="2000" b="1">
                <a:solidFill>
                  <a:srgbClr val="FF0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sym typeface="Wingdings" panose="05000000000000000000" pitchFamily="2" charset="2"/>
              </a:rPr>
              <a:t>데이터를 재 가공</a:t>
            </a:r>
            <a:endParaRPr lang="en-US" altLang="ko-KR" sz="2000" b="1">
              <a:solidFill>
                <a:srgbClr val="FF0000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03528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908DC5A-B034-45D5-98F5-22D68CB3B63F}"/>
              </a:ext>
            </a:extLst>
          </p:cNvPr>
          <p:cNvSpPr txBox="1"/>
          <p:nvPr/>
        </p:nvSpPr>
        <p:spPr>
          <a:xfrm>
            <a:off x="346318" y="11767"/>
            <a:ext cx="28178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Droid Sans Fallback" panose="020B0502000000000001" pitchFamily="50" charset="-127"/>
              </a:rPr>
              <a:t>Model Overview</a:t>
            </a:r>
            <a:endParaRPr lang="ko-KR" altLang="en-US" sz="2800" b="1">
              <a:latin typeface="경기천년제목 Medium" panose="02020603020101020101" pitchFamily="18" charset="-127"/>
              <a:ea typeface="경기천년제목 Medium" panose="02020603020101020101" pitchFamily="18" charset="-127"/>
              <a:cs typeface="Droid Sans Fallback" panose="020B05020000000000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20FCDCA-A2DE-4E69-BED2-12AF8A9C52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519" y="1462880"/>
            <a:ext cx="7908248" cy="342408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97AA0BD-BA3E-427A-840A-844F69A97E49}"/>
              </a:ext>
            </a:extLst>
          </p:cNvPr>
          <p:cNvSpPr txBox="1"/>
          <p:nvPr/>
        </p:nvSpPr>
        <p:spPr>
          <a:xfrm>
            <a:off x="344519" y="784425"/>
            <a:ext cx="9887643" cy="5001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· </a:t>
            </a:r>
            <a:r>
              <a:rPr lang="ko-KR" altLang="en-US" sz="2000" b="1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수정된 </a:t>
            </a:r>
            <a:r>
              <a:rPr lang="ko-KR" altLang="en-US" sz="2000" b="1" err="1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절단값과</a:t>
            </a:r>
            <a:r>
              <a:rPr lang="ko-KR" altLang="en-US" sz="2000" b="1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주기성으로 생성된 </a:t>
            </a:r>
            <a:r>
              <a:rPr lang="en-US" altLang="ko-KR" sz="2000" b="1" err="1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arima</a:t>
            </a:r>
            <a:r>
              <a:rPr lang="en-US" altLang="ko-KR" sz="2000" b="1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(0,1,1)(0,0,1)_12 </a:t>
            </a:r>
            <a:r>
              <a:rPr lang="ko-KR" altLang="en-US" sz="2000" b="1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모델을 사용하여 예측 모델 확인</a:t>
            </a:r>
            <a:endParaRPr lang="en-US" altLang="ko-KR" sz="2000" b="1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0B55A2E9-2BF5-483E-8821-0E903D46D9E2}"/>
              </a:ext>
            </a:extLst>
          </p:cNvPr>
          <p:cNvCxnSpPr/>
          <p:nvPr/>
        </p:nvCxnSpPr>
        <p:spPr>
          <a:xfrm>
            <a:off x="344519" y="3677920"/>
            <a:ext cx="4176681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29226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BF76709-6414-4936-8878-5C328A369E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2800" y="640080"/>
            <a:ext cx="7486072" cy="6177260"/>
          </a:xfrm>
          <a:prstGeom prst="rect">
            <a:avLst/>
          </a:prstGeom>
        </p:spPr>
      </p:pic>
      <p:sp>
        <p:nvSpPr>
          <p:cNvPr id="8" name="Rectangle 1">
            <a:extLst>
              <a:ext uri="{FF2B5EF4-FFF2-40B4-BE49-F238E27FC236}">
                <a16:creationId xmlns:a16="http://schemas.microsoft.com/office/drawing/2014/main" id="{C6109F07-82A3-4FEC-969B-A5B7A6087D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128" y="1509991"/>
            <a:ext cx="5113579" cy="184665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skt4_modifit &lt;- </a:t>
            </a:r>
            <a:r>
              <a:rPr kumimoji="0" lang="ko-KR" altLang="ko-KR" sz="1200" b="0" i="0" u="none" strike="noStrike" cap="none" normalizeH="0" baseline="0" err="1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arima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(</a:t>
            </a:r>
            <a:r>
              <a:rPr kumimoji="0" lang="ko-KR" altLang="ko-KR" sz="1200" b="0" i="0" u="none" strike="noStrike" cap="none" normalizeH="0" baseline="0" err="1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log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(ts_skt4),</a:t>
            </a:r>
            <a:r>
              <a:rPr kumimoji="0" lang="ko-KR" altLang="ko-KR" sz="1200" b="0" i="0" u="none" strike="noStrike" cap="none" normalizeH="0" baseline="0" err="1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order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=c(0,1,1),</a:t>
            </a:r>
            <a:endParaRPr kumimoji="0" lang="en-US" altLang="ko-KR" sz="1200" b="0" i="0" u="none" strike="noStrike" cap="none" normalizeH="0" baseline="0">
              <a:ln>
                <a:noFill/>
              </a:ln>
              <a:solidFill>
                <a:srgbClr val="0000FF"/>
              </a:solidFill>
              <a:effectLst/>
              <a:latin typeface="Lucida Console" panose="020B0609040504020204" pitchFamily="49" charset="0"/>
            </a:endParaRPr>
          </a:p>
          <a:p>
            <a:pPr lvl="1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200" b="0" i="0" u="none" strike="noStrike" cap="none" normalizeH="0" baseline="0" err="1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seasonal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 = </a:t>
            </a:r>
            <a:r>
              <a:rPr kumimoji="0" lang="ko-KR" altLang="ko-KR" sz="1200" b="0" i="0" u="none" strike="noStrike" cap="none" normalizeH="0" baseline="0" err="1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list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(</a:t>
            </a:r>
            <a:r>
              <a:rPr kumimoji="0" lang="ko-KR" altLang="ko-KR" sz="1200" b="0" i="0" u="none" strike="noStrike" cap="none" normalizeH="0" baseline="0" err="1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order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=c(0,0,1),</a:t>
            </a:r>
            <a:r>
              <a:rPr kumimoji="0" lang="ko-KR" altLang="ko-KR" sz="1200" b="0" i="0" u="none" strike="noStrike" cap="none" normalizeH="0" baseline="0" err="1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period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=12)) </a:t>
            </a:r>
            <a:endParaRPr kumimoji="0" lang="en-US" altLang="ko-KR" sz="1200" b="0" i="0" u="none" strike="noStrike" cap="none" normalizeH="0" baseline="0">
              <a:ln>
                <a:noFill/>
              </a:ln>
              <a:solidFill>
                <a:srgbClr val="0000FF"/>
              </a:solidFill>
              <a:effectLst/>
              <a:latin typeface="Lucida Console" panose="020B0609040504020204" pitchFamily="49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&gt; skt4_modipred &lt;- </a:t>
            </a:r>
            <a:r>
              <a:rPr kumimoji="0" lang="ko-KR" altLang="ko-KR" sz="1200" b="0" i="0" u="none" strike="noStrike" cap="none" normalizeH="0" baseline="0" err="1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predict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(skt4_modifit, </a:t>
            </a:r>
            <a:r>
              <a:rPr kumimoji="0" lang="ko-KR" altLang="ko-KR" sz="1200" b="0" i="0" u="none" strike="noStrike" cap="none" normalizeH="0" baseline="0" err="1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n.ahead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=5*12) </a:t>
            </a:r>
            <a:endParaRPr kumimoji="0" lang="en-US" altLang="ko-KR" sz="1200" b="0" i="0" u="none" strike="noStrike" cap="none" normalizeH="0" baseline="0">
              <a:ln>
                <a:noFill/>
              </a:ln>
              <a:solidFill>
                <a:srgbClr val="0000FF"/>
              </a:solidFill>
              <a:effectLst/>
              <a:latin typeface="Lucida Console" panose="020B0609040504020204" pitchFamily="49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&gt; ts_skt4 %&gt;% </a:t>
            </a:r>
            <a:endParaRPr kumimoji="0" lang="en-US" altLang="ko-KR" sz="1200" b="0" i="0" u="none" strike="noStrike" cap="none" normalizeH="0" baseline="0">
              <a:ln>
                <a:noFill/>
              </a:ln>
              <a:solidFill>
                <a:srgbClr val="0000FF"/>
              </a:solidFill>
              <a:effectLst/>
              <a:latin typeface="Lucida Console" panose="020B0609040504020204" pitchFamily="49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+ </a:t>
            </a:r>
            <a:r>
              <a:rPr kumimoji="0" lang="ko-KR" altLang="ko-KR" sz="1200" b="0" i="0" u="none" strike="noStrike" cap="none" normalizeH="0" baseline="0" err="1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log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() %&gt;% </a:t>
            </a:r>
            <a:endParaRPr kumimoji="0" lang="en-US" altLang="ko-KR" sz="1200" b="0" i="0" u="none" strike="noStrike" cap="none" normalizeH="0" baseline="0">
              <a:ln>
                <a:noFill/>
              </a:ln>
              <a:solidFill>
                <a:srgbClr val="0000FF"/>
              </a:solidFill>
              <a:effectLst/>
              <a:latin typeface="Lucida Console" panose="020B0609040504020204" pitchFamily="49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+ </a:t>
            </a:r>
            <a:r>
              <a:rPr kumimoji="0" lang="ko-KR" altLang="ko-KR" sz="1200" b="0" i="0" u="none" strike="noStrike" cap="none" normalizeH="0" baseline="0" err="1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Arima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(c(0,1,1),</a:t>
            </a:r>
            <a:endParaRPr kumimoji="0" lang="en-US" altLang="ko-KR" sz="1200" b="0" i="0" u="none" strike="noStrike" cap="none" normalizeH="0" baseline="0">
              <a:ln>
                <a:noFill/>
              </a:ln>
              <a:solidFill>
                <a:srgbClr val="0000FF"/>
              </a:solidFill>
              <a:effectLst/>
              <a:latin typeface="Lucida Console" panose="020B0609040504020204" pitchFamily="49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ko-KR" sz="12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        </a:t>
            </a:r>
            <a:r>
              <a:rPr kumimoji="0" lang="ko-KR" altLang="ko-KR" sz="1200" b="0" i="0" u="none" strike="noStrike" cap="none" normalizeH="0" baseline="0" err="1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seasonal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 = </a:t>
            </a:r>
            <a:r>
              <a:rPr kumimoji="0" lang="ko-KR" altLang="ko-KR" sz="1200" b="0" i="0" u="none" strike="noStrike" cap="none" normalizeH="0" baseline="0" err="1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list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(</a:t>
            </a:r>
            <a:r>
              <a:rPr kumimoji="0" lang="ko-KR" altLang="ko-KR" sz="1200" b="0" i="0" u="none" strike="noStrike" cap="none" normalizeH="0" baseline="0" err="1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order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=c(0,0,1),</a:t>
            </a:r>
            <a:r>
              <a:rPr kumimoji="0" lang="ko-KR" altLang="ko-KR" sz="1200" b="0" i="0" u="none" strike="noStrike" cap="none" normalizeH="0" baseline="0" err="1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period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=12)) %&gt;%</a:t>
            </a:r>
            <a:endParaRPr kumimoji="0" lang="en-US" altLang="ko-KR" sz="1200" b="0" i="0" u="none" strike="noStrike" cap="none" normalizeH="0" baseline="0">
              <a:ln>
                <a:noFill/>
              </a:ln>
              <a:solidFill>
                <a:srgbClr val="0000FF"/>
              </a:solidFill>
              <a:effectLst/>
              <a:latin typeface="Lucida Console" panose="020B0609040504020204" pitchFamily="49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 + </a:t>
            </a:r>
            <a:r>
              <a:rPr kumimoji="0" lang="ko-KR" altLang="ko-KR" sz="1200" b="0" i="0" u="none" strike="noStrike" cap="none" normalizeH="0" baseline="0" err="1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forecast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(</a:t>
            </a:r>
            <a:r>
              <a:rPr kumimoji="0" lang="ko-KR" altLang="ko-KR" sz="1200" b="0" i="0" u="none" strike="noStrike" cap="none" normalizeH="0" baseline="0" err="1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h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=12) %&gt;%</a:t>
            </a:r>
            <a:endParaRPr kumimoji="0" lang="en-US" altLang="ko-KR" sz="1200" b="0" i="0" u="none" strike="noStrike" cap="none" normalizeH="0" baseline="0">
              <a:ln>
                <a:noFill/>
              </a:ln>
              <a:solidFill>
                <a:srgbClr val="0000FF"/>
              </a:solidFill>
              <a:effectLst/>
              <a:latin typeface="Lucida Console" panose="020B0609040504020204" pitchFamily="49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 + </a:t>
            </a:r>
            <a:r>
              <a:rPr kumimoji="0" lang="ko-KR" altLang="ko-KR" sz="1200" b="0" i="0" u="none" strike="noStrike" cap="none" normalizeH="0" baseline="0" err="1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autoplot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() </a:t>
            </a:r>
            <a:endParaRPr kumimoji="0" lang="en-US" altLang="ko-KR" sz="1200" b="0" i="0" u="none" strike="noStrike" cap="none" normalizeH="0" baseline="0">
              <a:ln>
                <a:noFill/>
              </a:ln>
              <a:solidFill>
                <a:srgbClr val="0000FF"/>
              </a:solidFill>
              <a:effectLst/>
              <a:latin typeface="Lucida Console" panose="020B0609040504020204" pitchFamily="49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1200">
                <a:solidFill>
                  <a:srgbClr val="0000FF"/>
                </a:solidFill>
                <a:latin typeface="Lucida Console" panose="020B0609040504020204" pitchFamily="49" charset="0"/>
              </a:rPr>
              <a:t> 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+ </a:t>
            </a:r>
            <a:r>
              <a:rPr kumimoji="0" lang="ko-KR" altLang="ko-KR" sz="1200" b="0" i="0" u="none" strike="noStrike" cap="none" normalizeH="0" baseline="0" err="1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ggtitle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('SKT 4G 예측 모델 </a:t>
            </a:r>
            <a:r>
              <a:rPr kumimoji="0" lang="ko-KR" altLang="ko-KR" sz="1200" b="0" i="0" u="none" strike="noStrike" cap="none" normalizeH="0" baseline="0" err="1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log,diff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=1 ARIMA')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0E81C0-578F-46C7-B393-7EDFC254928E}"/>
              </a:ext>
            </a:extLst>
          </p:cNvPr>
          <p:cNvSpPr txBox="1"/>
          <p:nvPr/>
        </p:nvSpPr>
        <p:spPr>
          <a:xfrm>
            <a:off x="344519" y="784425"/>
            <a:ext cx="2053767" cy="5001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· </a:t>
            </a:r>
            <a:r>
              <a:rPr lang="ko-KR" altLang="en-US" sz="2000" b="1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예측 그래프 확인</a:t>
            </a:r>
            <a:endParaRPr lang="en-US" altLang="ko-KR" sz="2000" b="1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B42569-1267-4761-A69D-819F2FDBF135}"/>
              </a:ext>
            </a:extLst>
          </p:cNvPr>
          <p:cNvSpPr txBox="1"/>
          <p:nvPr/>
        </p:nvSpPr>
        <p:spPr>
          <a:xfrm>
            <a:off x="346318" y="11767"/>
            <a:ext cx="28178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Droid Sans Fallback" panose="020B0502000000000001" pitchFamily="50" charset="-127"/>
              </a:rPr>
              <a:t>Model Overview</a:t>
            </a:r>
            <a:endParaRPr lang="ko-KR" altLang="en-US" sz="2800" b="1">
              <a:latin typeface="경기천년제목 Medium" panose="02020603020101020101" pitchFamily="18" charset="-127"/>
              <a:ea typeface="경기천년제목 Medium" panose="02020603020101020101" pitchFamily="18" charset="-127"/>
              <a:cs typeface="Droid Sans Fallback" panose="020B05020000000000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539810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F80E81C0-578F-46C7-B393-7EDFC254928E}"/>
              </a:ext>
            </a:extLst>
          </p:cNvPr>
          <p:cNvSpPr txBox="1"/>
          <p:nvPr/>
        </p:nvSpPr>
        <p:spPr>
          <a:xfrm>
            <a:off x="344519" y="784425"/>
            <a:ext cx="4078039" cy="9618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· </a:t>
            </a:r>
            <a:r>
              <a:rPr lang="ko-KR" altLang="en-US" sz="2000" b="1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모델의 성능 평가 및 개선</a:t>
            </a:r>
            <a:endParaRPr lang="en-US" altLang="ko-KR" sz="2000" b="1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b="1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 - </a:t>
            </a:r>
            <a:r>
              <a:rPr lang="en-US" altLang="ko-KR" sz="2000" b="1" err="1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auto.arima</a:t>
            </a:r>
            <a:r>
              <a:rPr lang="ko-KR" altLang="en-US" sz="2000" b="1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시계열 분석 예측 모델</a:t>
            </a:r>
            <a:endParaRPr lang="en-US" altLang="ko-KR" sz="2000" b="1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B42569-1267-4761-A69D-819F2FDBF135}"/>
              </a:ext>
            </a:extLst>
          </p:cNvPr>
          <p:cNvSpPr txBox="1"/>
          <p:nvPr/>
        </p:nvSpPr>
        <p:spPr>
          <a:xfrm>
            <a:off x="346318" y="11767"/>
            <a:ext cx="28178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Droid Sans Fallback" panose="020B0502000000000001" pitchFamily="50" charset="-127"/>
              </a:rPr>
              <a:t>Model Overview</a:t>
            </a:r>
            <a:endParaRPr lang="ko-KR" altLang="en-US" sz="2800" b="1">
              <a:latin typeface="경기천년제목 Medium" panose="02020603020101020101" pitchFamily="18" charset="-127"/>
              <a:ea typeface="경기천년제목 Medium" panose="02020603020101020101" pitchFamily="18" charset="-127"/>
              <a:cs typeface="Droid Sans Fallback" panose="020B05020000000000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871EFF7-8EBE-4D0D-94F6-5AA386BB41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070" y="2025209"/>
            <a:ext cx="5115205" cy="184482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30E7237-0BD2-4372-84F4-21AB3EE1A4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809155"/>
            <a:ext cx="6720821" cy="5037078"/>
          </a:xfrm>
          <a:prstGeom prst="rect">
            <a:avLst/>
          </a:prstGeom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5E26F5CB-F2BE-4CE4-85FA-FDD1DCB55426}"/>
              </a:ext>
            </a:extLst>
          </p:cNvPr>
          <p:cNvSpPr/>
          <p:nvPr/>
        </p:nvSpPr>
        <p:spPr>
          <a:xfrm>
            <a:off x="5578764" y="2105891"/>
            <a:ext cx="1117600" cy="1117600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304201FF-C363-4347-97B1-C82CE50E35F3}"/>
              </a:ext>
            </a:extLst>
          </p:cNvPr>
          <p:cNvCxnSpPr>
            <a:stCxn id="7" idx="4"/>
          </p:cNvCxnSpPr>
          <p:nvPr/>
        </p:nvCxnSpPr>
        <p:spPr>
          <a:xfrm flipH="1">
            <a:off x="6136005" y="3223491"/>
            <a:ext cx="1559" cy="79986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0DCE366-DFE6-4954-92C4-2569CB44B40B}"/>
              </a:ext>
            </a:extLst>
          </p:cNvPr>
          <p:cNvSpPr txBox="1"/>
          <p:nvPr/>
        </p:nvSpPr>
        <p:spPr>
          <a:xfrm>
            <a:off x="5109121" y="4064458"/>
            <a:ext cx="6264857" cy="1422825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추세에 따른 예측에서 극단적으로 감소하는 경향을 보인다</a:t>
            </a:r>
            <a:r>
              <a:rPr lang="en-US" altLang="ko-KR" sz="2000" b="1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2000" b="1">
                <a:latin typeface="경기천년제목 Medium" panose="02020603020101020101" pitchFamily="18" charset="-127"/>
                <a:ea typeface="경기천년제목 Medium" panose="02020603020101020101" pitchFamily="18" charset="-127"/>
                <a:sym typeface="Wingdings" panose="05000000000000000000" pitchFamily="2" charset="2"/>
              </a:rPr>
              <a:t>	 summary </a:t>
            </a:r>
            <a:r>
              <a:rPr lang="ko-KR" altLang="en-US" sz="2000" b="1">
                <a:latin typeface="경기천년제목 Medium" panose="02020603020101020101" pitchFamily="18" charset="-127"/>
                <a:ea typeface="경기천년제목 Medium" panose="02020603020101020101" pitchFamily="18" charset="-127"/>
                <a:sym typeface="Wingdings" panose="05000000000000000000" pitchFamily="2" charset="2"/>
              </a:rPr>
              <a:t>데이터 값에서</a:t>
            </a:r>
            <a:r>
              <a:rPr lang="en-US" altLang="ko-KR" sz="2000" b="1">
                <a:latin typeface="경기천년제목 Medium" panose="02020603020101020101" pitchFamily="18" charset="-127"/>
                <a:ea typeface="경기천년제목 Medium" panose="02020603020101020101" pitchFamily="18" charset="-127"/>
                <a:sym typeface="Wingdings" panose="05000000000000000000" pitchFamily="2" charset="2"/>
              </a:rPr>
              <a:t> AIC/BIC</a:t>
            </a:r>
            <a:r>
              <a:rPr lang="ko-KR" altLang="en-US" sz="2000" b="1">
                <a:latin typeface="경기천년제목 Medium" panose="02020603020101020101" pitchFamily="18" charset="-127"/>
                <a:ea typeface="경기천년제목 Medium" panose="02020603020101020101" pitchFamily="18" charset="-127"/>
                <a:sym typeface="Wingdings" panose="05000000000000000000" pitchFamily="2" charset="2"/>
              </a:rPr>
              <a:t>의 높은 수치</a:t>
            </a:r>
            <a:endParaRPr lang="en-US" altLang="ko-KR" sz="2000" b="1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b="1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	</a:t>
            </a:r>
            <a:r>
              <a:rPr lang="en-US" altLang="ko-KR" sz="2000" b="1">
                <a:latin typeface="경기천년제목 Medium" panose="02020603020101020101" pitchFamily="18" charset="-127"/>
                <a:ea typeface="경기천년제목 Medium" panose="02020603020101020101" pitchFamily="18" charset="-127"/>
                <a:sym typeface="Wingdings" panose="05000000000000000000" pitchFamily="2" charset="2"/>
              </a:rPr>
              <a:t> </a:t>
            </a:r>
            <a:r>
              <a:rPr lang="ko-KR" altLang="en-US" sz="2000" b="1">
                <a:latin typeface="경기천년제목 Medium" panose="02020603020101020101" pitchFamily="18" charset="-127"/>
                <a:ea typeface="경기천년제목 Medium" panose="02020603020101020101" pitchFamily="18" charset="-127"/>
                <a:sym typeface="Wingdings" panose="05000000000000000000" pitchFamily="2" charset="2"/>
              </a:rPr>
              <a:t>모델 적합성에 대한 의구심 발생</a:t>
            </a:r>
            <a:endParaRPr lang="en-US" altLang="ko-KR" sz="2000" b="1">
              <a:latin typeface="경기천년제목 Medium" panose="02020603020101020101" pitchFamily="18" charset="-127"/>
              <a:ea typeface="경기천년제목 Medium" panose="02020603020101020101" pitchFamily="18" charset="-127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924328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3F0A00C-D305-4574-B260-CC604EDA85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1820116"/>
            <a:ext cx="5780407" cy="503788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80E81C0-578F-46C7-B393-7EDFC254928E}"/>
              </a:ext>
            </a:extLst>
          </p:cNvPr>
          <p:cNvSpPr txBox="1"/>
          <p:nvPr/>
        </p:nvSpPr>
        <p:spPr>
          <a:xfrm>
            <a:off x="344519" y="784425"/>
            <a:ext cx="9847889" cy="9611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· </a:t>
            </a:r>
            <a:r>
              <a:rPr lang="ko-KR" altLang="en-US" sz="2000" b="1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모델의 성능 평가 및 개선</a:t>
            </a:r>
            <a:endParaRPr lang="en-US" altLang="ko-KR" sz="2000" b="1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b="1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 - </a:t>
            </a:r>
            <a:r>
              <a:rPr lang="en-US" altLang="ko-KR" sz="2000" b="1" err="1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arima</a:t>
            </a:r>
            <a:r>
              <a:rPr lang="ko-KR" altLang="en-US" sz="2000" b="1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모델의 </a:t>
            </a:r>
            <a:r>
              <a:rPr lang="en-US" altLang="ko-KR" sz="2000" b="1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ACF/PACF </a:t>
            </a:r>
            <a:r>
              <a:rPr lang="ko-KR" altLang="en-US" sz="2000" b="1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확인 후 개선된 시계열 분석 예측 모델 </a:t>
            </a:r>
            <a:r>
              <a:rPr lang="en-US" altLang="ko-KR" sz="2000" b="1">
                <a:latin typeface="경기천년제목 Medium" panose="02020603020101020101" pitchFamily="18" charset="-127"/>
                <a:ea typeface="경기천년제목 Medium" panose="02020603020101020101" pitchFamily="18" charset="-127"/>
                <a:sym typeface="Wingdings" panose="05000000000000000000" pitchFamily="2" charset="2"/>
              </a:rPr>
              <a:t> MA(0,1,2)(0,0,1)_12</a:t>
            </a:r>
            <a:endParaRPr lang="en-US" altLang="ko-KR" sz="2000" b="1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B42569-1267-4761-A69D-819F2FDBF135}"/>
              </a:ext>
            </a:extLst>
          </p:cNvPr>
          <p:cNvSpPr txBox="1"/>
          <p:nvPr/>
        </p:nvSpPr>
        <p:spPr>
          <a:xfrm>
            <a:off x="346318" y="11767"/>
            <a:ext cx="28178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Droid Sans Fallback" panose="020B0502000000000001" pitchFamily="50" charset="-127"/>
              </a:rPr>
              <a:t>Model Overview</a:t>
            </a:r>
            <a:endParaRPr lang="ko-KR" altLang="en-US" sz="2800" b="1">
              <a:latin typeface="경기천년제목 Medium" panose="02020603020101020101" pitchFamily="18" charset="-127"/>
              <a:ea typeface="경기천년제목 Medium" panose="02020603020101020101" pitchFamily="18" charset="-127"/>
              <a:cs typeface="Droid Sans Fallback" panose="020B0502000000000001" pitchFamily="50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EAF87010-616A-4663-A8CA-2C414EF87C3E}"/>
              </a:ext>
            </a:extLst>
          </p:cNvPr>
          <p:cNvGrpSpPr/>
          <p:nvPr/>
        </p:nvGrpSpPr>
        <p:grpSpPr>
          <a:xfrm>
            <a:off x="4708535" y="2105891"/>
            <a:ext cx="1117600" cy="2383438"/>
            <a:chOff x="5578764" y="2105891"/>
            <a:chExt cx="1117600" cy="2383438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5E26F5CB-F2BE-4CE4-85FA-FDD1DCB55426}"/>
                </a:ext>
              </a:extLst>
            </p:cNvPr>
            <p:cNvSpPr/>
            <p:nvPr/>
          </p:nvSpPr>
          <p:spPr>
            <a:xfrm>
              <a:off x="5578764" y="2105891"/>
              <a:ext cx="1117600" cy="1117600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4" name="직선 화살표 연결선 13">
              <a:extLst>
                <a:ext uri="{FF2B5EF4-FFF2-40B4-BE49-F238E27FC236}">
                  <a16:creationId xmlns:a16="http://schemas.microsoft.com/office/drawing/2014/main" id="{304201FF-C363-4347-97B1-C82CE50E35F3}"/>
                </a:ext>
              </a:extLst>
            </p:cNvPr>
            <p:cNvCxnSpPr>
              <a:cxnSpLocks/>
              <a:stCxn id="7" idx="4"/>
            </p:cNvCxnSpPr>
            <p:nvPr/>
          </p:nvCxnSpPr>
          <p:spPr>
            <a:xfrm>
              <a:off x="6137564" y="3223491"/>
              <a:ext cx="0" cy="1265838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D0DCE366-DFE6-4954-92C4-2569CB44B40B}"/>
              </a:ext>
            </a:extLst>
          </p:cNvPr>
          <p:cNvSpPr txBox="1"/>
          <p:nvPr/>
        </p:nvSpPr>
        <p:spPr>
          <a:xfrm>
            <a:off x="5109121" y="4489329"/>
            <a:ext cx="6437660" cy="1422825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Trend</a:t>
            </a:r>
            <a:r>
              <a:rPr lang="ko-KR" altLang="en-US" sz="2000" b="1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와 유사한 흐름으로 점진적 감소하는 경향을 보인다</a:t>
            </a:r>
            <a:r>
              <a:rPr lang="en-US" altLang="ko-KR" sz="2000" b="1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2000" b="1">
                <a:latin typeface="경기천년제목 Medium" panose="02020603020101020101" pitchFamily="18" charset="-127"/>
                <a:ea typeface="경기천년제목 Medium" panose="02020603020101020101" pitchFamily="18" charset="-127"/>
                <a:sym typeface="Wingdings" panose="05000000000000000000" pitchFamily="2" charset="2"/>
              </a:rPr>
              <a:t>	 summary </a:t>
            </a:r>
            <a:r>
              <a:rPr lang="ko-KR" altLang="en-US" sz="2000" b="1">
                <a:latin typeface="경기천년제목 Medium" panose="02020603020101020101" pitchFamily="18" charset="-127"/>
                <a:ea typeface="경기천년제목 Medium" panose="02020603020101020101" pitchFamily="18" charset="-127"/>
                <a:sym typeface="Wingdings" panose="05000000000000000000" pitchFamily="2" charset="2"/>
              </a:rPr>
              <a:t>데이터 값에서</a:t>
            </a:r>
            <a:r>
              <a:rPr lang="en-US" altLang="ko-KR" sz="2000" b="1">
                <a:latin typeface="경기천년제목 Medium" panose="02020603020101020101" pitchFamily="18" charset="-127"/>
                <a:ea typeface="경기천년제목 Medium" panose="02020603020101020101" pitchFamily="18" charset="-127"/>
                <a:sym typeface="Wingdings" panose="05000000000000000000" pitchFamily="2" charset="2"/>
              </a:rPr>
              <a:t> AIC/BIC</a:t>
            </a:r>
            <a:r>
              <a:rPr lang="ko-KR" altLang="en-US" sz="2000" b="1">
                <a:latin typeface="경기천년제목 Medium" panose="02020603020101020101" pitchFamily="18" charset="-127"/>
                <a:ea typeface="경기천년제목 Medium" panose="02020603020101020101" pitchFamily="18" charset="-127"/>
                <a:sym typeface="Wingdings" panose="05000000000000000000" pitchFamily="2" charset="2"/>
              </a:rPr>
              <a:t>의 낮은 수치</a:t>
            </a:r>
            <a:endParaRPr lang="en-US" altLang="ko-KR" sz="2000" b="1">
              <a:latin typeface="경기천년제목 Medium" panose="02020603020101020101" pitchFamily="18" charset="-127"/>
              <a:ea typeface="경기천년제목 Medium" panose="02020603020101020101" pitchFamily="18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2000" b="1">
                <a:latin typeface="경기천년제목 Medium" panose="02020603020101020101" pitchFamily="18" charset="-127"/>
                <a:ea typeface="경기천년제목 Medium" panose="02020603020101020101" pitchFamily="18" charset="-127"/>
                <a:sym typeface="Wingdings" panose="05000000000000000000" pitchFamily="2" charset="2"/>
              </a:rPr>
              <a:t>	 </a:t>
            </a:r>
            <a:r>
              <a:rPr lang="en-US" altLang="ko-KR" sz="2000" b="1" err="1">
                <a:latin typeface="경기천년제목 Medium" panose="02020603020101020101" pitchFamily="18" charset="-127"/>
                <a:ea typeface="경기천년제목 Medium" panose="02020603020101020101" pitchFamily="18" charset="-127"/>
                <a:sym typeface="Wingdings" panose="05000000000000000000" pitchFamily="2" charset="2"/>
              </a:rPr>
              <a:t>auto.arima</a:t>
            </a:r>
            <a:r>
              <a:rPr lang="ko-KR" altLang="en-US" sz="2000" b="1">
                <a:latin typeface="경기천년제목 Medium" panose="02020603020101020101" pitchFamily="18" charset="-127"/>
                <a:ea typeface="경기천년제목 Medium" panose="02020603020101020101" pitchFamily="18" charset="-127"/>
                <a:sym typeface="Wingdings" panose="05000000000000000000" pitchFamily="2" charset="2"/>
              </a:rPr>
              <a:t>에서 생성된 </a:t>
            </a:r>
            <a:r>
              <a:rPr lang="en-US" altLang="ko-KR" sz="2000" b="1">
                <a:latin typeface="경기천년제목 Medium" panose="02020603020101020101" pitchFamily="18" charset="-127"/>
                <a:ea typeface="경기천년제목 Medium" panose="02020603020101020101" pitchFamily="18" charset="-127"/>
                <a:sym typeface="Wingdings" panose="05000000000000000000" pitchFamily="2" charset="2"/>
              </a:rPr>
              <a:t>AR</a:t>
            </a:r>
            <a:r>
              <a:rPr lang="ko-KR" altLang="en-US" sz="2000" b="1">
                <a:latin typeface="경기천년제목 Medium" panose="02020603020101020101" pitchFamily="18" charset="-127"/>
                <a:ea typeface="경기천년제목 Medium" panose="02020603020101020101" pitchFamily="18" charset="-127"/>
                <a:sym typeface="Wingdings" panose="05000000000000000000" pitchFamily="2" charset="2"/>
              </a:rPr>
              <a:t>모델이 아닌 </a:t>
            </a:r>
            <a:r>
              <a:rPr lang="en-US" altLang="ko-KR" sz="2000" b="1">
                <a:latin typeface="경기천년제목 Medium" panose="02020603020101020101" pitchFamily="18" charset="-127"/>
                <a:ea typeface="경기천년제목 Medium" panose="02020603020101020101" pitchFamily="18" charset="-127"/>
                <a:sym typeface="Wingdings" panose="05000000000000000000" pitchFamily="2" charset="2"/>
              </a:rPr>
              <a:t>MA </a:t>
            </a:r>
            <a:r>
              <a:rPr lang="ko-KR" altLang="en-US" sz="2000" b="1">
                <a:latin typeface="경기천년제목 Medium" panose="02020603020101020101" pitchFamily="18" charset="-127"/>
                <a:ea typeface="경기천년제목 Medium" panose="02020603020101020101" pitchFamily="18" charset="-127"/>
                <a:sym typeface="Wingdings" panose="05000000000000000000" pitchFamily="2" charset="2"/>
              </a:rPr>
              <a:t>모델</a:t>
            </a:r>
            <a:endParaRPr lang="en-US" altLang="ko-KR" sz="2000" b="1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0322BC0-C3B7-4F4B-8616-F15F6348A3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9992" y="1995665"/>
            <a:ext cx="6119670" cy="2216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9312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4023699-5556-44D7-8D29-0D090DE86835}"/>
              </a:ext>
            </a:extLst>
          </p:cNvPr>
          <p:cNvSpPr txBox="1"/>
          <p:nvPr/>
        </p:nvSpPr>
        <p:spPr>
          <a:xfrm>
            <a:off x="346318" y="11767"/>
            <a:ext cx="28178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Droid Sans Fallback" panose="020B0502000000000001" pitchFamily="50" charset="-127"/>
              </a:rPr>
              <a:t>Model Overview</a:t>
            </a:r>
            <a:endParaRPr lang="ko-KR" altLang="en-US" sz="2800" b="1">
              <a:latin typeface="경기천년제목 Medium" panose="02020603020101020101" pitchFamily="18" charset="-127"/>
              <a:ea typeface="경기천년제목 Medium" panose="02020603020101020101" pitchFamily="18" charset="-127"/>
              <a:cs typeface="Droid Sans Fallback" panose="020B05020000000000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7937174-C648-4D3E-B5D4-65190899EC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5"/>
          <a:stretch/>
        </p:blipFill>
        <p:spPr>
          <a:xfrm>
            <a:off x="415636" y="1560945"/>
            <a:ext cx="5230932" cy="501072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91847E9-EEF6-480C-AD30-F6072FA86B04}"/>
              </a:ext>
            </a:extLst>
          </p:cNvPr>
          <p:cNvSpPr txBox="1"/>
          <p:nvPr/>
        </p:nvSpPr>
        <p:spPr>
          <a:xfrm>
            <a:off x="344519" y="784425"/>
            <a:ext cx="2845651" cy="5001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· </a:t>
            </a:r>
            <a:r>
              <a:rPr lang="ko-KR" altLang="en-US" sz="2000" b="1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기타 다른 모델 성능 비교</a:t>
            </a:r>
            <a:endParaRPr lang="en-US" altLang="ko-KR" sz="2000" b="1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719B7F4-DE38-463E-A406-57F1D7796A7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5"/>
          <a:stretch/>
        </p:blipFill>
        <p:spPr>
          <a:xfrm>
            <a:off x="6160655" y="1588653"/>
            <a:ext cx="4922980" cy="515850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6D3B13A-08C4-4C65-A242-14E808EA4A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9191" y="1790868"/>
            <a:ext cx="6126500" cy="378257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7F83FFB-6DD7-41B0-9073-9201B9ECF63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29"/>
          <a:stretch/>
        </p:blipFill>
        <p:spPr>
          <a:xfrm>
            <a:off x="139311" y="1748644"/>
            <a:ext cx="5889880" cy="3176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124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CD7B587-1CDE-4F9A-90AA-77C6F3AE2561}"/>
              </a:ext>
            </a:extLst>
          </p:cNvPr>
          <p:cNvSpPr txBox="1"/>
          <p:nvPr/>
        </p:nvSpPr>
        <p:spPr>
          <a:xfrm>
            <a:off x="346318" y="11767"/>
            <a:ext cx="28178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Droid Sans Fallback" panose="020B0502000000000001" pitchFamily="50" charset="-127"/>
              </a:rPr>
              <a:t>Model Overview</a:t>
            </a:r>
            <a:endParaRPr lang="ko-KR" altLang="en-US" sz="2800" b="1">
              <a:latin typeface="경기천년제목 Medium" panose="02020603020101020101" pitchFamily="18" charset="-127"/>
              <a:ea typeface="경기천년제목 Medium" panose="02020603020101020101" pitchFamily="18" charset="-127"/>
              <a:cs typeface="Droid Sans Fallback" panose="020B05020000000000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CE17C59-D4A4-45E2-9C54-BBB717B72E9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64" b="2706"/>
          <a:stretch/>
        </p:blipFill>
        <p:spPr>
          <a:xfrm>
            <a:off x="5643417" y="1353129"/>
            <a:ext cx="5985164" cy="544945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8A7994D-D4ED-41B0-A530-E30F452595CF}"/>
              </a:ext>
            </a:extLst>
          </p:cNvPr>
          <p:cNvSpPr txBox="1"/>
          <p:nvPr/>
        </p:nvSpPr>
        <p:spPr>
          <a:xfrm>
            <a:off x="344519" y="784425"/>
            <a:ext cx="4798108" cy="6632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b="1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· 5G </a:t>
            </a:r>
            <a:r>
              <a:rPr lang="ko-KR" altLang="en-US" sz="2800" b="1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수요 예측을 위한 모델 생성</a:t>
            </a:r>
            <a:endParaRPr lang="en-US" altLang="ko-KR" sz="2800" b="1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CC1CB1-22AA-4C64-AA81-52E56A307D9E}"/>
              </a:ext>
            </a:extLst>
          </p:cNvPr>
          <p:cNvSpPr txBox="1"/>
          <p:nvPr/>
        </p:nvSpPr>
        <p:spPr>
          <a:xfrm>
            <a:off x="344519" y="1503939"/>
            <a:ext cx="20842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· </a:t>
            </a:r>
            <a:r>
              <a:rPr lang="ko-KR" altLang="en-US" sz="2800" b="1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데이터 소개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0D8FEC0-C5B4-4F0D-856A-DA6EF12E4ECF}"/>
              </a:ext>
            </a:extLst>
          </p:cNvPr>
          <p:cNvSpPr txBox="1"/>
          <p:nvPr/>
        </p:nvSpPr>
        <p:spPr>
          <a:xfrm>
            <a:off x="344519" y="2106427"/>
            <a:ext cx="4780476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/>
            <a:r>
              <a:rPr lang="en-US" altLang="ko-KR" sz="280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skt5 : 5G </a:t>
            </a:r>
            <a:r>
              <a:rPr lang="ko-KR" altLang="en-US" sz="280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가입자</a:t>
            </a:r>
            <a:endParaRPr lang="en-US" altLang="ko-KR" sz="280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lvl="1"/>
            <a:endParaRPr lang="en-US" altLang="ko-KR" sz="280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lvl="1"/>
            <a:r>
              <a:rPr lang="en-US" altLang="ko-KR" sz="280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SKT Data Frame</a:t>
            </a:r>
          </a:p>
          <a:p>
            <a:pPr lvl="1"/>
            <a:r>
              <a:rPr lang="en-US" altLang="ko-KR" sz="280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	</a:t>
            </a:r>
            <a:r>
              <a:rPr lang="en-US" altLang="ko-KR" sz="2800">
                <a:solidFill>
                  <a:srgbClr val="FF0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14</a:t>
            </a:r>
            <a:r>
              <a:rPr lang="ko-KR" altLang="en-US" sz="2800">
                <a:solidFill>
                  <a:srgbClr val="FF0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개의 수집된 데이터</a:t>
            </a:r>
            <a:endParaRPr lang="en-US" altLang="ko-KR" sz="2800">
              <a:solidFill>
                <a:srgbClr val="FF0000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lvl="1"/>
            <a:r>
              <a:rPr lang="en-US" altLang="ko-KR" sz="2800">
                <a:solidFill>
                  <a:srgbClr val="FF0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	</a:t>
            </a:r>
            <a:r>
              <a:rPr lang="ko-KR" altLang="en-US" sz="280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기간</a:t>
            </a:r>
            <a:r>
              <a:rPr lang="en-US" altLang="ko-KR" sz="280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: 2019.04~2020.05</a:t>
            </a:r>
            <a:endParaRPr lang="ko-KR" altLang="en-US" sz="280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6840E917-DC46-4245-8B66-D1065A98BA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0553" y="2027159"/>
            <a:ext cx="2256283" cy="3405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801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5549511-B97D-4DF0-81F9-4E9C4C71FC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02" b="97741" l="452" r="97440">
                        <a14:foregroundMark x1="13596" y1="12823" x2="97289" y2="91416"/>
                        <a14:foregroundMark x1="904" y1="904" x2="11655" y2="11000"/>
                        <a14:foregroundMark x1="97289" y1="91416" x2="91867" y2="97139"/>
                        <a14:foregroundMark x1="91867" y1="97139" x2="602" y2="93825"/>
                        <a14:foregroundMark x1="8283" y1="95633" x2="0" y2="53916"/>
                        <a14:foregroundMark x1="0" y1="53916" x2="3012" y2="2560"/>
                        <a14:foregroundMark x1="3012" y1="2560" x2="4066" y2="6476"/>
                        <a14:foregroundMark x1="97255" y1="10994" x2="94880" y2="49398"/>
                        <a14:foregroundMark x1="97272" y1="10714" x2="97255" y2="10994"/>
                        <a14:foregroundMark x1="97590" y1="5572" x2="97508" y2="6898"/>
                        <a14:foregroundMark x1="94880" y1="49398" x2="97590" y2="97741"/>
                        <a14:foregroundMark x1="29819" y1="2560" x2="2711" y2="3614"/>
                        <a14:foregroundMark x1="19880" y1="3464" x2="25151" y2="3916"/>
                        <a14:foregroundMark x1="26506" y1="3765" x2="32078" y2="3464"/>
                        <a14:foregroundMark x1="33434" y1="2108" x2="33434" y2="2108"/>
                        <a14:foregroundMark x1="34036" y1="2560" x2="44880" y2="602"/>
                        <a14:foregroundMark x1="70181" y1="2560" x2="55422" y2="1657"/>
                        <a14:foregroundMark x1="67771" y1="1506" x2="75753" y2="1355"/>
                        <a14:foregroundMark x1="75753" y1="1355" x2="75904" y2="1355"/>
                        <a14:foregroundMark x1="75000" y1="2410" x2="83434" y2="1807"/>
                        <a14:foregroundMark x1="86747" y1="2711" x2="86747" y2="2711"/>
                        <a14:foregroundMark x1="88705" y1="2560" x2="88705" y2="2560"/>
                        <a14:foregroundMark x1="92018" y1="2560" x2="92018" y2="2560"/>
                        <a14:backgroundMark x1="14157" y1="8133" x2="14157" y2="8133"/>
                        <a14:backgroundMark x1="13404" y1="7380" x2="21687" y2="7681"/>
                        <a14:backgroundMark x1="12500" y1="9789" x2="18976" y2="10693"/>
                        <a14:backgroundMark x1="20783" y1="10392" x2="38554" y2="9337"/>
                        <a14:backgroundMark x1="37952" y1="9940" x2="37952" y2="9940"/>
                        <a14:backgroundMark x1="39006" y1="10542" x2="39006" y2="10542"/>
                        <a14:backgroundMark x1="40964" y1="10392" x2="40964" y2="10392"/>
                        <a14:backgroundMark x1="47892" y1="9940" x2="47892" y2="9940"/>
                        <a14:backgroundMark x1="49849" y1="9940" x2="47440" y2="9036"/>
                        <a14:backgroundMark x1="43373" y1="5120" x2="49096" y2="10693"/>
                        <a14:backgroundMark x1="49096" y1="10693" x2="43825" y2="5873"/>
                        <a14:backgroundMark x1="51205" y1="9187" x2="73494" y2="5572"/>
                        <a14:backgroundMark x1="70181" y1="8886" x2="76506" y2="9488"/>
                        <a14:backgroundMark x1="76506" y1="7229" x2="82229" y2="8434"/>
                        <a14:backgroundMark x1="82982" y1="9789" x2="89608" y2="8434"/>
                        <a14:backgroundMark x1="90361" y1="9789" x2="90361" y2="9789"/>
                        <a14:backgroundMark x1="92470" y1="7229" x2="92169" y2="9639"/>
                        <a14:backgroundMark x1="97741" y1="9789" x2="97741" y2="8434"/>
                        <a14:backgroundMark x1="96988" y1="10241" x2="97139" y2="7380"/>
                        <a14:backgroundMark x1="97139" y1="7380" x2="98795" y2="7831"/>
                        <a14:backgroundMark x1="98042" y1="9036" x2="96687" y2="9337"/>
                        <a14:backgroundMark x1="97139" y1="9789" x2="97590" y2="10542"/>
                        <a14:backgroundMark x1="97590" y1="10392" x2="97590" y2="5873"/>
                        <a14:backgroundMark x1="97892" y1="9789" x2="97892" y2="5572"/>
                        <a14:backgroundMark x1="97892" y1="5572" x2="97440" y2="4970"/>
                        <a14:backgroundMark x1="95331" y1="10542" x2="95331" y2="10542"/>
                        <a14:backgroundMark x1="95783" y1="10994" x2="95783" y2="10994"/>
                        <a14:backgroundMark x1="96988" y1="10994" x2="96988" y2="10994"/>
                        <a14:backgroundMark x1="97590" y1="10994" x2="97590" y2="10994"/>
                        <a14:backgroundMark x1="97289" y1="11145" x2="97289" y2="11145"/>
                        <a14:backgroundMark x1="97289" y1="10693" x2="97289" y2="10693"/>
                        <a14:backgroundMark x1="97289" y1="10693" x2="97289" y2="106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9651"/>
          <a:stretch/>
        </p:blipFill>
        <p:spPr>
          <a:xfrm>
            <a:off x="5877069" y="1284562"/>
            <a:ext cx="6120245" cy="552956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90449D9-0785-4BF0-8049-74F50E6A516A}"/>
              </a:ext>
            </a:extLst>
          </p:cNvPr>
          <p:cNvSpPr txBox="1"/>
          <p:nvPr/>
        </p:nvSpPr>
        <p:spPr>
          <a:xfrm>
            <a:off x="346318" y="11767"/>
            <a:ext cx="28178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Droid Sans Fallback" panose="020B0502000000000001" pitchFamily="50" charset="-127"/>
              </a:rPr>
              <a:t>Model Overview</a:t>
            </a:r>
            <a:endParaRPr lang="ko-KR" altLang="en-US" sz="2800" b="1">
              <a:latin typeface="경기천년제목 Medium" panose="02020603020101020101" pitchFamily="18" charset="-127"/>
              <a:ea typeface="경기천년제목 Medium" panose="02020603020101020101" pitchFamily="18" charset="-127"/>
              <a:cs typeface="Droid Sans Fallback" panose="020B05020000000000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71256ED-212A-42F2-88BC-85C40A6A0E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318" y="1534000"/>
            <a:ext cx="5649958" cy="186546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11005E2-D2F3-4F4B-BE7B-1BE38613F624}"/>
              </a:ext>
            </a:extLst>
          </p:cNvPr>
          <p:cNvSpPr txBox="1"/>
          <p:nvPr/>
        </p:nvSpPr>
        <p:spPr>
          <a:xfrm>
            <a:off x="344519" y="784425"/>
            <a:ext cx="7939674" cy="5001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· </a:t>
            </a:r>
            <a:r>
              <a:rPr lang="en-US" altLang="ko-KR" sz="2000" b="1" err="1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auto.arima</a:t>
            </a:r>
            <a:r>
              <a:rPr lang="ko-KR" altLang="en-US" sz="2000" b="1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로 생성된 </a:t>
            </a:r>
            <a:r>
              <a:rPr lang="en-US" altLang="ko-KR" sz="2000" b="1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AR(</a:t>
            </a:r>
            <a:r>
              <a:rPr lang="en-US" altLang="ko-KR" sz="2000" b="1" err="1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arima</a:t>
            </a:r>
            <a:r>
              <a:rPr lang="en-US" altLang="ko-KR" sz="2000" b="1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(5,2,0)) </a:t>
            </a:r>
            <a:r>
              <a:rPr lang="ko-KR" altLang="en-US" sz="2000" b="1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모델을 사용하여 예측 모델 확인</a:t>
            </a:r>
            <a:endParaRPr lang="en-US" altLang="ko-KR" sz="2000" b="1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5376C4A-DBA6-4B14-8CCE-F680EC2902F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02" b="97741" l="452" r="97440">
                        <a14:foregroundMark x1="13596" y1="12823" x2="97289" y2="91416"/>
                        <a14:foregroundMark x1="904" y1="904" x2="11655" y2="11000"/>
                        <a14:foregroundMark x1="97289" y1="91416" x2="91867" y2="97139"/>
                        <a14:foregroundMark x1="91867" y1="97139" x2="602" y2="93825"/>
                        <a14:foregroundMark x1="8283" y1="95633" x2="0" y2="53916"/>
                        <a14:foregroundMark x1="0" y1="53916" x2="3012" y2="2560"/>
                        <a14:foregroundMark x1="3012" y1="2560" x2="4066" y2="6476"/>
                        <a14:foregroundMark x1="97255" y1="10994" x2="94880" y2="49398"/>
                        <a14:foregroundMark x1="97272" y1="10714" x2="97255" y2="10994"/>
                        <a14:foregroundMark x1="97590" y1="5572" x2="97508" y2="6898"/>
                        <a14:foregroundMark x1="94880" y1="49398" x2="97590" y2="97741"/>
                        <a14:foregroundMark x1="29819" y1="2560" x2="2711" y2="3614"/>
                        <a14:foregroundMark x1="19880" y1="3464" x2="25151" y2="3916"/>
                        <a14:foregroundMark x1="26506" y1="3765" x2="32078" y2="3464"/>
                        <a14:foregroundMark x1="33434" y1="2108" x2="33434" y2="2108"/>
                        <a14:foregroundMark x1="34036" y1="2560" x2="44880" y2="602"/>
                        <a14:foregroundMark x1="70181" y1="2560" x2="55422" y2="1657"/>
                        <a14:foregroundMark x1="67771" y1="1506" x2="75753" y2="1355"/>
                        <a14:foregroundMark x1="75753" y1="1355" x2="75904" y2="1355"/>
                        <a14:foregroundMark x1="75000" y1="2410" x2="83434" y2="1807"/>
                        <a14:foregroundMark x1="86747" y1="2711" x2="86747" y2="2711"/>
                        <a14:foregroundMark x1="88705" y1="2560" x2="88705" y2="2560"/>
                        <a14:foregroundMark x1="92018" y1="2560" x2="92018" y2="2560"/>
                        <a14:backgroundMark x1="14157" y1="8133" x2="14157" y2="8133"/>
                        <a14:backgroundMark x1="13404" y1="7380" x2="21687" y2="7681"/>
                        <a14:backgroundMark x1="12500" y1="9789" x2="18976" y2="10693"/>
                        <a14:backgroundMark x1="20783" y1="10392" x2="38554" y2="9337"/>
                        <a14:backgroundMark x1="37952" y1="9940" x2="37952" y2="9940"/>
                        <a14:backgroundMark x1="39006" y1="10542" x2="39006" y2="10542"/>
                        <a14:backgroundMark x1="40964" y1="10392" x2="40964" y2="10392"/>
                        <a14:backgroundMark x1="47892" y1="9940" x2="47892" y2="9940"/>
                        <a14:backgroundMark x1="49849" y1="9940" x2="47440" y2="9036"/>
                        <a14:backgroundMark x1="43373" y1="5120" x2="49096" y2="10693"/>
                        <a14:backgroundMark x1="49096" y1="10693" x2="43825" y2="5873"/>
                        <a14:backgroundMark x1="51205" y1="9187" x2="73494" y2="5572"/>
                        <a14:backgroundMark x1="70181" y1="8886" x2="76506" y2="9488"/>
                        <a14:backgroundMark x1="76506" y1="7229" x2="82229" y2="8434"/>
                        <a14:backgroundMark x1="82982" y1="9789" x2="89608" y2="8434"/>
                        <a14:backgroundMark x1="90361" y1="9789" x2="90361" y2="9789"/>
                        <a14:backgroundMark x1="92470" y1="7229" x2="92169" y2="9639"/>
                        <a14:backgroundMark x1="97741" y1="9789" x2="97741" y2="8434"/>
                        <a14:backgroundMark x1="96988" y1="10241" x2="97139" y2="7380"/>
                        <a14:backgroundMark x1="97139" y1="7380" x2="98795" y2="7831"/>
                        <a14:backgroundMark x1="98042" y1="9036" x2="96687" y2="9337"/>
                        <a14:backgroundMark x1="97139" y1="9789" x2="97590" y2="10542"/>
                        <a14:backgroundMark x1="97590" y1="10392" x2="97590" y2="5873"/>
                        <a14:backgroundMark x1="97892" y1="9789" x2="97892" y2="5572"/>
                        <a14:backgroundMark x1="97892" y1="5572" x2="97440" y2="4970"/>
                        <a14:backgroundMark x1="95331" y1="10542" x2="95331" y2="10542"/>
                        <a14:backgroundMark x1="95783" y1="10994" x2="95783" y2="10994"/>
                        <a14:backgroundMark x1="96988" y1="10994" x2="96988" y2="10994"/>
                        <a14:backgroundMark x1="97590" y1="10994" x2="97590" y2="10994"/>
                        <a14:backgroundMark x1="97289" y1="11145" x2="97289" y2="11145"/>
                        <a14:backgroundMark x1="97289" y1="10693" x2="97289" y2="10693"/>
                        <a14:backgroundMark x1="97289" y1="10693" x2="97289" y2="106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186" t="198" r="71051" b="95321"/>
          <a:stretch/>
        </p:blipFill>
        <p:spPr>
          <a:xfrm>
            <a:off x="9794240" y="1096601"/>
            <a:ext cx="1087120" cy="27432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0E6ECD7-1F13-481C-8656-A9BB603F46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519" y="3864585"/>
            <a:ext cx="4044601" cy="723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5691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90449D9-0785-4BF0-8049-74F50E6A516A}"/>
              </a:ext>
            </a:extLst>
          </p:cNvPr>
          <p:cNvSpPr txBox="1"/>
          <p:nvPr/>
        </p:nvSpPr>
        <p:spPr>
          <a:xfrm>
            <a:off x="346318" y="11767"/>
            <a:ext cx="28178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Droid Sans Fallback" panose="020B0502000000000001" pitchFamily="50" charset="-127"/>
              </a:rPr>
              <a:t>Model Overview</a:t>
            </a:r>
            <a:endParaRPr lang="ko-KR" altLang="en-US" sz="2800" b="1">
              <a:latin typeface="경기천년제목 Medium" panose="02020603020101020101" pitchFamily="18" charset="-127"/>
              <a:ea typeface="경기천년제목 Medium" panose="02020603020101020101" pitchFamily="18" charset="-127"/>
              <a:cs typeface="Droid Sans Fallback" panose="020B05020000000000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D77BE7-21CE-4A6D-8682-965CFD152229}"/>
              </a:ext>
            </a:extLst>
          </p:cNvPr>
          <p:cNvSpPr txBox="1"/>
          <p:nvPr/>
        </p:nvSpPr>
        <p:spPr>
          <a:xfrm>
            <a:off x="346318" y="784425"/>
            <a:ext cx="10568919" cy="9618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· </a:t>
            </a:r>
            <a:r>
              <a:rPr lang="ko-KR" altLang="en-US" sz="2000" b="1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모델의 성능 평가 및 개선</a:t>
            </a:r>
            <a:endParaRPr lang="en-US" altLang="ko-KR" sz="2000" b="1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b="1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 - 5G </a:t>
            </a:r>
            <a:r>
              <a:rPr lang="ko-KR" altLang="en-US" sz="2000" b="1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가입자의 </a:t>
            </a:r>
            <a:r>
              <a:rPr lang="ko-KR" altLang="en-US" sz="2000" b="1">
                <a:solidFill>
                  <a:srgbClr val="FF0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표본이 적기 때문에 모델 신뢰도는 크게 낮으나</a:t>
            </a:r>
            <a:r>
              <a:rPr lang="ko-KR" altLang="en-US" sz="2000" b="1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예측 모델은 다음과 같이 생성할 수 있다</a:t>
            </a:r>
            <a:r>
              <a:rPr lang="en-US" altLang="ko-KR" sz="2000" b="1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.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DA6F9155-8580-4D8C-9634-6D60E52D9FD8}"/>
              </a:ext>
            </a:extLst>
          </p:cNvPr>
          <p:cNvGrpSpPr/>
          <p:nvPr/>
        </p:nvGrpSpPr>
        <p:grpSpPr>
          <a:xfrm>
            <a:off x="517816" y="1995665"/>
            <a:ext cx="11156368" cy="4588015"/>
            <a:chOff x="285205" y="1995665"/>
            <a:chExt cx="11156368" cy="4588015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22E679F-80E8-45E9-BB61-E889FD3C9388}"/>
                </a:ext>
              </a:extLst>
            </p:cNvPr>
            <p:cNvSpPr txBox="1"/>
            <p:nvPr/>
          </p:nvSpPr>
          <p:spPr>
            <a:xfrm>
              <a:off x="578432" y="2398001"/>
              <a:ext cx="5052345" cy="37833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b="1"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1. </a:t>
              </a:r>
              <a:r>
                <a:rPr lang="ko-KR" altLang="en-US" b="1"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차분한</a:t>
              </a:r>
              <a:r>
                <a:rPr lang="en-US" altLang="ko-KR" b="1"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 </a:t>
              </a:r>
              <a:r>
                <a:rPr lang="en-US" altLang="ko-KR" b="1" err="1"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auto.arima</a:t>
              </a:r>
              <a:r>
                <a:rPr lang="en-US" altLang="ko-KR" b="1"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 </a:t>
              </a:r>
              <a:r>
                <a:rPr lang="ko-KR" altLang="en-US" b="1"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생성 모델</a:t>
              </a:r>
              <a:endParaRPr lang="en-US" altLang="ko-KR" b="1"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b="1"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skt5_fit_a1 &lt;- </a:t>
              </a:r>
              <a:r>
                <a:rPr lang="en-US" altLang="ko-KR" b="1" err="1"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auto.arima</a:t>
              </a:r>
              <a:r>
                <a:rPr lang="en-US" altLang="ko-KR" b="1"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(diff(ts_skt5))</a:t>
              </a:r>
            </a:p>
            <a:p>
              <a:pPr>
                <a:lnSpc>
                  <a:spcPct val="150000"/>
                </a:lnSpc>
              </a:pPr>
              <a:r>
                <a:rPr lang="en-US" altLang="ko-KR" b="1"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fa</a:t>
              </a:r>
              <a:r>
                <a:rPr lang="en-US" altLang="ko-KR" b="1" err="1"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_forecast</a:t>
              </a:r>
              <a:r>
                <a:rPr lang="en-US" altLang="ko-KR" b="1"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 &lt;- forecast(skt5_fit_a1,h=12)</a:t>
              </a:r>
            </a:p>
            <a:p>
              <a:pPr>
                <a:lnSpc>
                  <a:spcPct val="150000"/>
                </a:lnSpc>
              </a:pPr>
              <a:r>
                <a:rPr lang="en-US" altLang="ko-KR" b="1" err="1"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fa_forecast</a:t>
              </a:r>
              <a:endParaRPr lang="en-US" altLang="ko-KR" b="1"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  <a:p>
              <a:pPr>
                <a:lnSpc>
                  <a:spcPct val="150000"/>
                </a:lnSpc>
              </a:pPr>
              <a:endParaRPr lang="en-US" altLang="ko-KR" b="1"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b="1"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2. </a:t>
              </a:r>
              <a:r>
                <a:rPr lang="ko-KR" altLang="en-US" b="1"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차분한 </a:t>
              </a:r>
              <a:r>
                <a:rPr lang="en-US" altLang="ko-KR" b="1"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AR(0,1,10) </a:t>
              </a:r>
              <a:r>
                <a:rPr lang="ko-KR" altLang="en-US" b="1"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모델</a:t>
              </a:r>
              <a:endParaRPr lang="en-US" altLang="ko-KR" b="1"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b="1"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skt5_fit_a2 &lt;- </a:t>
              </a:r>
              <a:r>
                <a:rPr lang="en-US" altLang="ko-KR" b="1" err="1"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arima</a:t>
              </a:r>
              <a:r>
                <a:rPr lang="en-US" altLang="ko-KR" b="1"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(diff(ts_skt5),c(0,1,10))</a:t>
              </a:r>
            </a:p>
            <a:p>
              <a:pPr>
                <a:lnSpc>
                  <a:spcPct val="150000"/>
                </a:lnSpc>
              </a:pPr>
              <a:r>
                <a:rPr lang="en-US" altLang="ko-KR" b="1"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f2_forecast &lt;- forecast(skt5_fit_a2,h=12)</a:t>
              </a:r>
            </a:p>
            <a:p>
              <a:pPr>
                <a:lnSpc>
                  <a:spcPct val="150000"/>
                </a:lnSpc>
              </a:pPr>
              <a:r>
                <a:rPr lang="en-US" altLang="ko-KR" b="1"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f2_forecast</a:t>
              </a:r>
            </a:p>
          </p:txBody>
        </p: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0517929E-873F-4563-A724-9B92074A6BD0}"/>
                </a:ext>
              </a:extLst>
            </p:cNvPr>
            <p:cNvSpPr/>
            <p:nvPr/>
          </p:nvSpPr>
          <p:spPr>
            <a:xfrm>
              <a:off x="6096000" y="2398001"/>
              <a:ext cx="5052345" cy="378334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b="1"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3. </a:t>
              </a:r>
              <a:r>
                <a:rPr lang="ko-KR" altLang="en-US" b="1"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차분한 </a:t>
              </a:r>
              <a:r>
                <a:rPr lang="en-US" altLang="ko-KR" b="1"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AR(0,1,6) </a:t>
              </a:r>
              <a:r>
                <a:rPr lang="ko-KR" altLang="en-US" b="1"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모델</a:t>
              </a:r>
              <a:endParaRPr lang="en-US" altLang="ko-KR" b="1"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b="1"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skt_fit_a3 &lt;- arima(diff(ts_skt5),c(0,1,6))</a:t>
              </a:r>
            </a:p>
            <a:p>
              <a:pPr>
                <a:lnSpc>
                  <a:spcPct val="150000"/>
                </a:lnSpc>
              </a:pPr>
              <a:r>
                <a:rPr lang="en-US" altLang="ko-KR" b="1"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f3_forecast &lt;- forecast(skt_fit_a3,h=12)</a:t>
              </a:r>
            </a:p>
            <a:p>
              <a:pPr>
                <a:lnSpc>
                  <a:spcPct val="150000"/>
                </a:lnSpc>
              </a:pPr>
              <a:r>
                <a:rPr lang="en-US" altLang="ko-KR" b="1"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f3_forecast</a:t>
              </a:r>
            </a:p>
            <a:p>
              <a:pPr>
                <a:lnSpc>
                  <a:spcPct val="150000"/>
                </a:lnSpc>
              </a:pPr>
              <a:endParaRPr lang="en-US" altLang="ko-KR" b="1"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b="1"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4. </a:t>
              </a:r>
              <a:r>
                <a:rPr lang="ko-KR" altLang="en-US" b="1"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차분한 </a:t>
              </a:r>
              <a:r>
                <a:rPr lang="en-US" altLang="ko-KR" b="1"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MA(5,2,0) </a:t>
              </a:r>
              <a:r>
                <a:rPr lang="ko-KR" altLang="en-US" b="1"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모델</a:t>
              </a:r>
              <a:endParaRPr lang="en-US" altLang="ko-KR" b="1"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b="1"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skt5_fit_a4 &lt;- arima(diff(ts_skt5),c(5,2,0))</a:t>
              </a:r>
            </a:p>
            <a:p>
              <a:pPr>
                <a:lnSpc>
                  <a:spcPct val="150000"/>
                </a:lnSpc>
              </a:pPr>
              <a:r>
                <a:rPr lang="en-US" altLang="ko-KR" b="1"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f4_forecast &lt;- forecast(skt5_fit_a4,h=12)</a:t>
              </a:r>
            </a:p>
            <a:p>
              <a:pPr>
                <a:lnSpc>
                  <a:spcPct val="150000"/>
                </a:lnSpc>
              </a:pPr>
              <a:r>
                <a:rPr lang="en-US" altLang="ko-KR" b="1"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f4_forecast</a:t>
              </a:r>
            </a:p>
          </p:txBody>
        </p:sp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B29D1AC3-5EC9-4921-AC2A-C1B89129B48A}"/>
                </a:ext>
              </a:extLst>
            </p:cNvPr>
            <p:cNvSpPr/>
            <p:nvPr/>
          </p:nvSpPr>
          <p:spPr>
            <a:xfrm>
              <a:off x="285205" y="1995665"/>
              <a:ext cx="11156368" cy="4588015"/>
            </a:xfrm>
            <a:prstGeom prst="roundRect">
              <a:avLst/>
            </a:prstGeom>
            <a:noFill/>
            <a:ln w="28575">
              <a:solidFill>
                <a:srgbClr val="00B0F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0054467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4FA9C679-8A3F-441A-82DF-6BA830C1D2C1}"/>
              </a:ext>
            </a:extLst>
          </p:cNvPr>
          <p:cNvCxnSpPr>
            <a:cxnSpLocks/>
          </p:cNvCxnSpPr>
          <p:nvPr/>
        </p:nvCxnSpPr>
        <p:spPr>
          <a:xfrm>
            <a:off x="0" y="1661198"/>
            <a:ext cx="1219200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DDE08BA-9F00-420D-AA7C-61EC231575E2}"/>
              </a:ext>
            </a:extLst>
          </p:cNvPr>
          <p:cNvSpPr txBox="1"/>
          <p:nvPr/>
        </p:nvSpPr>
        <p:spPr>
          <a:xfrm>
            <a:off x="1057517" y="891757"/>
            <a:ext cx="266473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Droid Sans Fallback" panose="020B0502000000000001" pitchFamily="50" charset="-127"/>
              </a:rPr>
              <a:t>Contents</a:t>
            </a:r>
            <a:endParaRPr lang="ko-KR" altLang="en-US" sz="4400" b="1">
              <a:latin typeface="경기천년제목 Medium" panose="02020603020101020101" pitchFamily="18" charset="-127"/>
              <a:ea typeface="경기천년제목 Medium" panose="02020603020101020101" pitchFamily="18" charset="-127"/>
              <a:cs typeface="Droid Sans Fallback" panose="020B0502000000000001" pitchFamily="50" charset="-127"/>
            </a:endParaRPr>
          </a:p>
        </p:txBody>
      </p:sp>
      <p:graphicFrame>
        <p:nvGraphicFramePr>
          <p:cNvPr id="10" name="표 10">
            <a:extLst>
              <a:ext uri="{FF2B5EF4-FFF2-40B4-BE49-F238E27FC236}">
                <a16:creationId xmlns:a16="http://schemas.microsoft.com/office/drawing/2014/main" id="{23580BD3-F5C6-4DD1-B1D4-B4340BA6CB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5883462"/>
              </p:ext>
            </p:extLst>
          </p:nvPr>
        </p:nvGraphicFramePr>
        <p:xfrm>
          <a:off x="7539827" y="4139510"/>
          <a:ext cx="4319664" cy="2242785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735955">
                  <a:extLst>
                    <a:ext uri="{9D8B030D-6E8A-4147-A177-3AD203B41FA5}">
                      <a16:colId xmlns:a16="http://schemas.microsoft.com/office/drawing/2014/main" val="2096023005"/>
                    </a:ext>
                  </a:extLst>
                </a:gridCol>
                <a:gridCol w="3583709">
                  <a:extLst>
                    <a:ext uri="{9D8B030D-6E8A-4147-A177-3AD203B41FA5}">
                      <a16:colId xmlns:a16="http://schemas.microsoft.com/office/drawing/2014/main" val="2064379975"/>
                    </a:ext>
                  </a:extLst>
                </a:gridCol>
              </a:tblGrid>
              <a:tr h="7280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1</a:t>
                      </a:r>
                      <a:endParaRPr lang="ko-KR" altLang="en-US"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Droid Sans Fallback" panose="020B0502000000000001" pitchFamily="50" charset="-127"/>
                        </a:rPr>
                        <a:t>Model Overview</a:t>
                      </a:r>
                      <a:endParaRPr lang="ko-KR" altLang="en-US"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  <a:cs typeface="Droid Sans Fallback" panose="020B0502000000000001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083621"/>
                  </a:ext>
                </a:extLst>
              </a:tr>
              <a:tr h="7760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bg1">
                              <a:lumMod val="50000"/>
                            </a:schemeClr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2</a:t>
                      </a:r>
                      <a:endParaRPr lang="ko-KR" altLang="en-US">
                        <a:solidFill>
                          <a:schemeClr val="bg1">
                            <a:lumMod val="50000"/>
                          </a:schemeClr>
                        </a:solidFill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CECE8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>
                          <a:solidFill>
                            <a:schemeClr val="bg1">
                              <a:lumMod val="50000"/>
                            </a:schemeClr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Droid Sans Fallback" panose="020B0502000000000001" pitchFamily="50" charset="-127"/>
                        </a:rPr>
                        <a:t>Business Analysis</a:t>
                      </a:r>
                      <a:endParaRPr lang="ko-KR" altLang="en-US">
                        <a:solidFill>
                          <a:schemeClr val="bg1">
                            <a:lumMod val="50000"/>
                          </a:schemeClr>
                        </a:solidFill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  <a:cs typeface="Droid Sans Fallback" panose="020B0502000000000001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CEC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0221976"/>
                  </a:ext>
                </a:extLst>
              </a:tr>
              <a:tr h="7386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bg1">
                              <a:lumMod val="50000"/>
                            </a:schemeClr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3</a:t>
                      </a:r>
                      <a:endParaRPr lang="ko-KR" altLang="en-US">
                        <a:solidFill>
                          <a:schemeClr val="bg1">
                            <a:lumMod val="50000"/>
                          </a:schemeClr>
                        </a:solidFill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>
                          <a:solidFill>
                            <a:schemeClr val="bg1">
                              <a:lumMod val="50000"/>
                            </a:schemeClr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Droid Sans Fallback" panose="020B0502000000000001" pitchFamily="50" charset="-127"/>
                        </a:rPr>
                        <a:t>Appendix</a:t>
                      </a:r>
                      <a:endParaRPr lang="ko-KR" altLang="en-US">
                        <a:solidFill>
                          <a:schemeClr val="bg1">
                            <a:lumMod val="50000"/>
                          </a:schemeClr>
                        </a:solidFill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  <a:cs typeface="Droid Sans Fallback" panose="020B0502000000000001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2485461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487696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0473E17-BC9F-47E5-BCA8-3F09DCE2087B}"/>
              </a:ext>
            </a:extLst>
          </p:cNvPr>
          <p:cNvSpPr txBox="1"/>
          <p:nvPr/>
        </p:nvSpPr>
        <p:spPr>
          <a:xfrm>
            <a:off x="1893457" y="3574473"/>
            <a:ext cx="93570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/>
              <a:t>5G </a:t>
            </a:r>
            <a:r>
              <a:rPr lang="ko-KR" altLang="en-US" sz="5400" b="1"/>
              <a:t>예측모델 선정해라</a:t>
            </a:r>
            <a:r>
              <a:rPr lang="en-US" altLang="ko-KR" sz="5400" b="1"/>
              <a:t>!!!!!!!!!!</a:t>
            </a:r>
            <a:endParaRPr lang="ko-KR" altLang="en-US" sz="5400" b="1"/>
          </a:p>
        </p:txBody>
      </p:sp>
    </p:spTree>
    <p:extLst>
      <p:ext uri="{BB962C8B-B14F-4D97-AF65-F5344CB8AC3E}">
        <p14:creationId xmlns:p14="http://schemas.microsoft.com/office/powerpoint/2010/main" val="4376261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0A98064-25B2-4F08-9EFF-6E2E8668BF0B}"/>
              </a:ext>
            </a:extLst>
          </p:cNvPr>
          <p:cNvSpPr txBox="1"/>
          <p:nvPr/>
        </p:nvSpPr>
        <p:spPr>
          <a:xfrm>
            <a:off x="538483" y="708552"/>
            <a:ext cx="3734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/>
              <a:t>KT </a:t>
            </a:r>
            <a:r>
              <a:rPr lang="ko-KR" altLang="en-US" sz="1400" b="1"/>
              <a:t>가입자 현황에 대한 시계열 데이터 분석</a:t>
            </a:r>
          </a:p>
        </p:txBody>
      </p:sp>
    </p:spTree>
    <p:extLst>
      <p:ext uri="{BB962C8B-B14F-4D97-AF65-F5344CB8AC3E}">
        <p14:creationId xmlns:p14="http://schemas.microsoft.com/office/powerpoint/2010/main" val="22052817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B1E5309-C327-4D0E-B280-797783630625}"/>
              </a:ext>
            </a:extLst>
          </p:cNvPr>
          <p:cNvSpPr txBox="1"/>
          <p:nvPr/>
        </p:nvSpPr>
        <p:spPr>
          <a:xfrm>
            <a:off x="538483" y="385283"/>
            <a:ext cx="27687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/>
              <a:t>원본 데이터 시계열 데이터 분석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AD884F3-0160-4FF5-B9AA-CA9D18FF00E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/>
          <a:stretch/>
        </p:blipFill>
        <p:spPr>
          <a:xfrm>
            <a:off x="4336761" y="3695700"/>
            <a:ext cx="7600950" cy="31623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8719B77-96ED-40B7-80F0-C47FA6C7ED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59" b="52409"/>
          <a:stretch/>
        </p:blipFill>
        <p:spPr>
          <a:xfrm>
            <a:off x="0" y="803568"/>
            <a:ext cx="7600950" cy="2810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1807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630A8F8-F143-4DA7-8859-7ECDA783ED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8477" y="376658"/>
            <a:ext cx="5937523" cy="166199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200" b="0" i="0" u="none" strike="noStrike" cap="none" normalizeH="0" baseline="0" err="1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auto.arima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(ts_kt5,seasonal = </a:t>
            </a:r>
            <a:r>
              <a:rPr kumimoji="0" lang="ko-KR" altLang="ko-KR" sz="1200" b="0" i="0" u="none" strike="noStrike" cap="none" normalizeH="0" baseline="0" err="1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F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, </a:t>
            </a:r>
            <a:r>
              <a:rPr kumimoji="0" lang="ko-KR" altLang="ko-KR" sz="1200" b="0" i="0" u="none" strike="noStrike" cap="none" normalizeH="0" baseline="0" err="1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stepwise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=</a:t>
            </a:r>
            <a:r>
              <a:rPr kumimoji="0" lang="ko-KR" altLang="ko-KR" sz="1200" b="0" i="0" u="none" strike="noStrike" cap="none" normalizeH="0" baseline="0" err="1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F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, </a:t>
            </a:r>
            <a:r>
              <a:rPr kumimoji="0" lang="ko-KR" altLang="ko-KR" sz="1200" b="0" i="0" u="none" strike="noStrike" cap="none" normalizeH="0" baseline="0" err="1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approximation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 = </a:t>
            </a:r>
            <a:r>
              <a:rPr kumimoji="0" lang="ko-KR" altLang="ko-KR" sz="1200" b="0" i="0" u="none" strike="noStrike" cap="none" normalizeH="0" baseline="0" err="1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F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)</a:t>
            </a:r>
            <a:endParaRPr kumimoji="0" lang="en-US" altLang="ko-KR" sz="1200" b="0" i="0" u="none" strike="noStrike" cap="none" normalizeH="0" baseline="0">
              <a:ln>
                <a:noFill/>
              </a:ln>
              <a:solidFill>
                <a:srgbClr val="0000FF"/>
              </a:solidFill>
              <a:effectLst/>
              <a:latin typeface="Lucida Console" panose="020B0609040504020204" pitchFamily="49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 </a:t>
            </a:r>
            <a:r>
              <a:rPr kumimoji="0" lang="ko-KR" altLang="ko-KR" sz="1200" b="0" i="0" u="none" strike="noStrike" cap="none" normalizeH="0" baseline="0" err="1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Series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: ts_kt5 ARIMA(5,2,0)</a:t>
            </a:r>
            <a:endParaRPr kumimoji="0" lang="en-US" altLang="ko-KR" sz="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Lucida Console" panose="020B0609040504020204" pitchFamily="49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 </a:t>
            </a:r>
            <a:r>
              <a:rPr kumimoji="0" lang="ko-KR" altLang="ko-KR" sz="1200" b="0" i="0" u="none" strike="noStrike" cap="none" normalizeH="0" baseline="0" err="1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Coefficients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: </a:t>
            </a:r>
            <a:endParaRPr kumimoji="0" lang="en-US" altLang="ko-KR" sz="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Lucida Console" panose="020B0609040504020204" pitchFamily="49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ar1 ar2 ar3 ar4 ar5 </a:t>
            </a:r>
            <a:endParaRPr kumimoji="0" lang="en-US" altLang="ko-KR" sz="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Lucida Console" panose="020B0609040504020204" pitchFamily="49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0.1476 0.0781 0.0011 0.1035 -0.4646 </a:t>
            </a:r>
            <a:endParaRPr kumimoji="0" lang="en-US" altLang="ko-KR" sz="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Lucida Console" panose="020B0609040504020204" pitchFamily="49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200" b="0" i="0" u="none" strike="noStrike" cap="none" normalizeH="0" baseline="0" err="1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s.e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. </a:t>
            </a:r>
            <a:endParaRPr kumimoji="0" lang="en-US" altLang="ko-KR" sz="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Lucida Console" panose="020B0609040504020204" pitchFamily="49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0.0937 0.0943 0.0965 0.0966 0.0950 </a:t>
            </a:r>
            <a:endParaRPr kumimoji="0" lang="en-US" altLang="ko-KR" sz="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Lucida Console" panose="020B0609040504020204" pitchFamily="49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sigma^2 </a:t>
            </a:r>
            <a:r>
              <a:rPr kumimoji="0" lang="ko-KR" altLang="ko-KR" sz="1200" b="0" i="0" u="none" strike="noStrike" cap="none" normalizeH="0" baseline="0" err="1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estimated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 </a:t>
            </a:r>
            <a:r>
              <a:rPr kumimoji="0" lang="ko-KR" altLang="ko-KR" sz="1200" b="0" i="0" u="none" strike="noStrike" cap="none" normalizeH="0" baseline="0" err="1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as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 3.11e+08: </a:t>
            </a:r>
            <a:endParaRPr kumimoji="0" lang="en-US" altLang="ko-KR" sz="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Lucida Console" panose="020B0609040504020204" pitchFamily="49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200" b="0" i="0" u="none" strike="noStrike" cap="none" normalizeH="0" baseline="0" err="1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log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 </a:t>
            </a:r>
            <a:r>
              <a:rPr kumimoji="0" lang="ko-KR" altLang="ko-KR" sz="1200" b="0" i="0" u="none" strike="noStrike" cap="none" normalizeH="0" baseline="0" err="1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likelihood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=-972.16 AIC=1956.31 </a:t>
            </a:r>
            <a:r>
              <a:rPr kumimoji="0" lang="ko-KR" altLang="ko-KR" sz="1200" b="0" i="0" u="none" strike="noStrike" cap="none" normalizeH="0" baseline="0" err="1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AICc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=1957.36 BIC=1971.11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4B35CDA-8A67-4266-ACC1-9D3CB1279E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300585"/>
            <a:ext cx="9842438" cy="92333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ko-KR" altLang="ko-KR" sz="1200" b="0" i="0" u="none" strike="noStrike" cap="none" normalizeH="0" baseline="0" err="1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auto.arima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(ts_kt4,seasonal = </a:t>
            </a:r>
            <a:r>
              <a:rPr kumimoji="0" lang="ko-KR" altLang="ko-KR" sz="1200" b="0" i="0" u="none" strike="noStrike" cap="none" normalizeH="0" baseline="0" err="1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F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, </a:t>
            </a:r>
            <a:r>
              <a:rPr kumimoji="0" lang="ko-KR" altLang="ko-KR" sz="1200" b="0" i="0" u="none" strike="noStrike" cap="none" normalizeH="0" baseline="0" err="1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stepwise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=</a:t>
            </a:r>
            <a:r>
              <a:rPr kumimoji="0" lang="ko-KR" altLang="ko-KR" sz="1200" b="0" i="0" u="none" strike="noStrike" cap="none" normalizeH="0" baseline="0" err="1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F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, </a:t>
            </a:r>
            <a:r>
              <a:rPr kumimoji="0" lang="ko-KR" altLang="ko-KR" sz="1200" b="0" i="0" u="none" strike="noStrike" cap="none" normalizeH="0" baseline="0" err="1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approximation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 = </a:t>
            </a:r>
            <a:r>
              <a:rPr kumimoji="0" lang="ko-KR" altLang="ko-KR" sz="1200" b="0" i="0" u="none" strike="noStrike" cap="none" normalizeH="0" baseline="0" err="1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F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)</a:t>
            </a:r>
            <a:endParaRPr kumimoji="0" lang="en-US" altLang="ko-KR" sz="1200" b="0" i="0" u="none" strike="noStrike" cap="none" normalizeH="0" baseline="0">
              <a:ln>
                <a:noFill/>
              </a:ln>
              <a:solidFill>
                <a:srgbClr val="0000FF"/>
              </a:solidFill>
              <a:effectLst/>
              <a:latin typeface="Lucida Console" panose="020B0609040504020204" pitchFamily="49" charset="0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ko-KR" altLang="ko-KR" sz="1200" b="0" i="0" u="none" strike="noStrike" cap="none" normalizeH="0" baseline="0" err="1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Series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: ts_kt4 ARIMA(0,2,1) </a:t>
            </a:r>
            <a:endParaRPr kumimoji="0" lang="en-US" altLang="ko-KR" sz="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Lucida Console" panose="020B0609040504020204" pitchFamily="49" charset="0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ko-KR" altLang="ko-KR" sz="1200" b="0" i="0" u="none" strike="noStrike" cap="none" normalizeH="0" baseline="0" err="1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Coefficients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: </a:t>
            </a:r>
            <a:endParaRPr kumimoji="0" lang="en-US" altLang="ko-KR" sz="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Lucida Console" panose="020B0609040504020204" pitchFamily="49" charset="0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ma1 -0.7087 </a:t>
            </a:r>
            <a:endParaRPr kumimoji="0" lang="en-US" altLang="ko-KR" sz="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Lucida Console" panose="020B0609040504020204" pitchFamily="49" charset="0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ko-KR" altLang="ko-KR" sz="1200" b="0" i="0" u="none" strike="noStrike" cap="none" normalizeH="0" baseline="0" err="1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s.e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. 0.0758 sigma^2 </a:t>
            </a:r>
            <a:r>
              <a:rPr kumimoji="0" lang="ko-KR" altLang="ko-KR" sz="1200" b="0" i="0" u="none" strike="noStrike" cap="none" normalizeH="0" baseline="0" err="1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estimated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 </a:t>
            </a:r>
            <a:r>
              <a:rPr kumimoji="0" lang="ko-KR" altLang="ko-KR" sz="1200" b="0" i="0" u="none" strike="noStrike" cap="none" normalizeH="0" baseline="0" err="1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as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 5.714e+09: </a:t>
            </a:r>
            <a:r>
              <a:rPr kumimoji="0" lang="ko-KR" altLang="ko-KR" sz="1200" b="0" i="0" u="none" strike="noStrike" cap="none" normalizeH="0" baseline="0" err="1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log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 </a:t>
            </a:r>
            <a:r>
              <a:rPr kumimoji="0" lang="ko-KR" altLang="ko-KR" sz="1200" b="0" i="0" u="none" strike="noStrike" cap="none" normalizeH="0" baseline="0" err="1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likelihood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=-1100.57 AIC=2205.13 </a:t>
            </a:r>
            <a:r>
              <a:rPr kumimoji="0" lang="ko-KR" altLang="ko-KR" sz="1200" b="0" i="0" u="none" strike="noStrike" cap="none" normalizeH="0" baseline="0" err="1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AICc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=2205.28 BIC=2210.06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46969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D00046D6-E954-4544-8F67-CBA63F5823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78629" y="323580"/>
            <a:ext cx="7053213" cy="92333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1200">
                <a:solidFill>
                  <a:srgbClr val="0000FF"/>
                </a:solidFill>
                <a:latin typeface="Lucida Console" panose="020B0609040504020204" pitchFamily="49" charset="0"/>
              </a:rPr>
              <a:t>KT</a:t>
            </a:r>
            <a:r>
              <a:rPr lang="ko-KR" altLang="en-US" sz="1200">
                <a:solidFill>
                  <a:srgbClr val="0000FF"/>
                </a:solidFill>
                <a:latin typeface="Lucida Console" panose="020B0609040504020204" pitchFamily="49" charset="0"/>
              </a:rPr>
              <a:t> </a:t>
            </a:r>
            <a:r>
              <a:rPr lang="en-US" altLang="ko-KR" sz="1200">
                <a:solidFill>
                  <a:srgbClr val="0000FF"/>
                </a:solidFill>
                <a:latin typeface="Lucida Console" panose="020B0609040504020204" pitchFamily="49" charset="0"/>
              </a:rPr>
              <a:t>4G</a:t>
            </a:r>
            <a:r>
              <a:rPr lang="ko-KR" altLang="en-US" sz="1200">
                <a:solidFill>
                  <a:srgbClr val="0000FF"/>
                </a:solidFill>
                <a:latin typeface="Lucida Console" panose="020B0609040504020204" pitchFamily="49" charset="0"/>
              </a:rPr>
              <a:t> </a:t>
            </a:r>
            <a:r>
              <a:rPr lang="en-US" altLang="ko-KR" sz="1200" err="1">
                <a:solidFill>
                  <a:srgbClr val="0000FF"/>
                </a:solidFill>
                <a:latin typeface="Lucida Console" panose="020B0609040504020204" pitchFamily="49" charset="0"/>
              </a:rPr>
              <a:t>checkresiduals</a:t>
            </a:r>
            <a:r>
              <a:rPr lang="ko-KR" altLang="en-US" sz="1200">
                <a:solidFill>
                  <a:srgbClr val="0000FF"/>
                </a:solidFill>
                <a:latin typeface="Lucida Console" panose="020B0609040504020204" pitchFamily="49" charset="0"/>
              </a:rPr>
              <a:t> </a:t>
            </a:r>
            <a:r>
              <a:rPr lang="en-US" altLang="ko-KR" sz="1200">
                <a:solidFill>
                  <a:srgbClr val="0000FF"/>
                </a:solidFill>
                <a:latin typeface="Lucida Console" panose="020B0609040504020204" pitchFamily="49" charset="0"/>
              </a:rPr>
              <a:t>:</a:t>
            </a:r>
            <a:r>
              <a:rPr lang="ko-KR" altLang="en-US" sz="1200">
                <a:solidFill>
                  <a:srgbClr val="0000FF"/>
                </a:solidFill>
                <a:latin typeface="Lucida Console" panose="020B0609040504020204" pitchFamily="49" charset="0"/>
              </a:rPr>
              <a:t> 적합한 </a:t>
            </a:r>
            <a:r>
              <a:rPr lang="en-US" altLang="ko-KR" sz="1200">
                <a:solidFill>
                  <a:srgbClr val="0000FF"/>
                </a:solidFill>
                <a:latin typeface="Lucida Console" panose="020B0609040504020204" pitchFamily="49" charset="0"/>
              </a:rPr>
              <a:t>difference </a:t>
            </a:r>
            <a:r>
              <a:rPr lang="ko-KR" altLang="en-US" sz="1200">
                <a:solidFill>
                  <a:srgbClr val="0000FF"/>
                </a:solidFill>
                <a:latin typeface="Lucida Console" panose="020B0609040504020204" pitchFamily="49" charset="0"/>
              </a:rPr>
              <a:t>및 모델 생성</a:t>
            </a:r>
            <a:r>
              <a:rPr lang="en-US" altLang="ko-KR" sz="1200">
                <a:solidFill>
                  <a:srgbClr val="0000FF"/>
                </a:solidFill>
                <a:latin typeface="Lucida Console" panose="020B0609040504020204" pitchFamily="49" charset="0"/>
              </a:rPr>
              <a:t>(MA(2,2,0))</a:t>
            </a:r>
            <a:endParaRPr kumimoji="0" lang="en-US" altLang="ko-KR" sz="1200" b="0" i="0" u="none" strike="noStrike" cap="none" normalizeH="0" baseline="0">
              <a:ln>
                <a:noFill/>
              </a:ln>
              <a:solidFill>
                <a:srgbClr val="0000FF"/>
              </a:solidFill>
              <a:effectLst/>
              <a:latin typeface="Lucida Console" panose="020B0609040504020204" pitchFamily="49" charset="0"/>
            </a:endParaRPr>
          </a:p>
          <a:p>
            <a:pPr marL="171450" marR="0" lvl="0" indent="-17145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endParaRPr lang="en-US" altLang="ko-KR" sz="1200">
              <a:solidFill>
                <a:srgbClr val="0000FF"/>
              </a:solidFill>
              <a:latin typeface="Lucida Console" panose="020B0609040504020204" pitchFamily="49" charset="0"/>
            </a:endParaRPr>
          </a:p>
          <a:p>
            <a:pPr marR="0" lvl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200" b="0" i="0" u="none" strike="noStrike" cap="none" normalizeH="0" baseline="0" err="1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checkresiduals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(kt4_fit) </a:t>
            </a:r>
            <a:endParaRPr kumimoji="0" lang="en-US" altLang="ko-KR" sz="1200" b="0" i="0" u="none" strike="noStrike" cap="none" normalizeH="0" baseline="0">
              <a:ln>
                <a:noFill/>
              </a:ln>
              <a:solidFill>
                <a:srgbClr val="0000FF"/>
              </a:solidFill>
              <a:effectLst/>
              <a:latin typeface="Lucida Console" panose="020B0609040504020204" pitchFamily="49" charset="0"/>
            </a:endParaRPr>
          </a:p>
          <a:p>
            <a:pPr marR="0" lvl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200" b="0" i="0" u="none" strike="noStrike" cap="none" normalizeH="0" baseline="0" err="1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Ljung-Box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 </a:t>
            </a:r>
            <a:r>
              <a:rPr kumimoji="0" lang="ko-KR" altLang="ko-KR" sz="1200" b="0" i="0" u="none" strike="noStrike" cap="none" normalizeH="0" baseline="0" err="1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test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 </a:t>
            </a:r>
            <a:r>
              <a:rPr kumimoji="0" lang="ko-KR" altLang="ko-KR" sz="1200" b="0" i="0" u="none" strike="noStrike" cap="none" normalizeH="0" baseline="0" err="1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data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: </a:t>
            </a:r>
            <a:r>
              <a:rPr kumimoji="0" lang="ko-KR" altLang="ko-KR" sz="1200" b="0" i="0" u="none" strike="noStrike" cap="none" normalizeH="0" baseline="0" err="1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Residuals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 </a:t>
            </a:r>
            <a:r>
              <a:rPr kumimoji="0" lang="ko-KR" altLang="ko-KR" sz="1200" b="0" i="0" u="none" strike="noStrike" cap="none" normalizeH="0" baseline="0" err="1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from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 ARIMA(2,2,0) </a:t>
            </a:r>
            <a:endParaRPr kumimoji="0" lang="en-US" altLang="ko-KR" sz="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Lucida Console" panose="020B0609040504020204" pitchFamily="49" charset="0"/>
            </a:endParaRPr>
          </a:p>
          <a:p>
            <a:pPr marR="0" lvl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200" b="0" i="0" u="none" strike="noStrike" cap="none" normalizeH="0" baseline="0" err="1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Q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* = 37.781, </a:t>
            </a:r>
            <a:r>
              <a:rPr kumimoji="0" lang="ko-KR" altLang="ko-KR" sz="1200" b="0" i="0" u="none" strike="noStrike" cap="none" normalizeH="0" baseline="0" err="1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df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 = 15, </a:t>
            </a:r>
            <a:r>
              <a:rPr kumimoji="0" lang="ko-KR" altLang="ko-KR" sz="1200" b="0" i="0" u="none" strike="noStrike" cap="none" normalizeH="0" baseline="0" err="1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p-value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 = 0.0009719 </a:t>
            </a:r>
            <a:r>
              <a:rPr kumimoji="0" lang="ko-KR" altLang="ko-KR" sz="1200" b="0" i="0" u="none" strike="noStrike" cap="none" normalizeH="0" baseline="0" err="1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Model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 </a:t>
            </a:r>
            <a:r>
              <a:rPr kumimoji="0" lang="ko-KR" altLang="ko-KR" sz="1200" b="0" i="0" u="none" strike="noStrike" cap="none" normalizeH="0" baseline="0" err="1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df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: 2. </a:t>
            </a:r>
            <a:r>
              <a:rPr kumimoji="0" lang="ko-KR" altLang="ko-KR" sz="1200" b="0" i="0" u="none" strike="noStrike" cap="none" normalizeH="0" baseline="0" err="1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Total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 </a:t>
            </a:r>
            <a:r>
              <a:rPr kumimoji="0" lang="ko-KR" altLang="ko-KR" sz="1200" b="0" i="0" u="none" strike="noStrike" cap="none" normalizeH="0" baseline="0" err="1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lags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 </a:t>
            </a:r>
            <a:r>
              <a:rPr kumimoji="0" lang="ko-KR" altLang="ko-KR" sz="1200" b="0" i="0" u="none" strike="noStrike" cap="none" normalizeH="0" baseline="0" err="1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used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: 17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7664D9B-B71E-4EBE-8C07-E049C0C586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9488" y="1401236"/>
            <a:ext cx="7242354" cy="5456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2601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2EE3AFB-0D78-420A-88C5-C184C01247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5918" y="-1152"/>
            <a:ext cx="6859152" cy="6859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331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D71395A-BA51-4620-ABE3-310A15A504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47" y="681173"/>
            <a:ext cx="6172200" cy="61722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B79D7FF-3538-4FF5-BE03-06103D4BF8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2092" y="681173"/>
            <a:ext cx="6172200" cy="6172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5E944EC-8BE4-4245-9480-5505C5F018F8}"/>
              </a:ext>
            </a:extLst>
          </p:cNvPr>
          <p:cNvSpPr txBox="1"/>
          <p:nvPr/>
        </p:nvSpPr>
        <p:spPr>
          <a:xfrm>
            <a:off x="36947" y="381586"/>
            <a:ext cx="28769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/>
              <a:t>※ </a:t>
            </a:r>
            <a:r>
              <a:rPr lang="ko-KR" altLang="en-US" sz="1400" b="1"/>
              <a:t>원본 데이터의 </a:t>
            </a:r>
            <a:r>
              <a:rPr lang="en-US" altLang="ko-KR" sz="1400" b="1"/>
              <a:t>ACF, PACF </a:t>
            </a:r>
            <a:r>
              <a:rPr lang="ko-KR" altLang="en-US" sz="1400" b="1"/>
              <a:t>확인</a:t>
            </a:r>
          </a:p>
        </p:txBody>
      </p:sp>
    </p:spTree>
    <p:extLst>
      <p:ext uri="{BB962C8B-B14F-4D97-AF65-F5344CB8AC3E}">
        <p14:creationId xmlns:p14="http://schemas.microsoft.com/office/powerpoint/2010/main" val="23747779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BC53879-28CE-42DB-85C8-DF0B874064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32"/>
          <a:stretch/>
        </p:blipFill>
        <p:spPr>
          <a:xfrm>
            <a:off x="6095999" y="837042"/>
            <a:ext cx="6016337" cy="58099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61AC392-618E-47F9-9981-4E32523FA97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77"/>
          <a:stretch/>
        </p:blipFill>
        <p:spPr>
          <a:xfrm>
            <a:off x="-1" y="837042"/>
            <a:ext cx="6012967" cy="58099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A197379-B124-4331-9672-0587373BDB13}"/>
              </a:ext>
            </a:extLst>
          </p:cNvPr>
          <p:cNvSpPr txBox="1"/>
          <p:nvPr/>
        </p:nvSpPr>
        <p:spPr>
          <a:xfrm>
            <a:off x="36947" y="381586"/>
            <a:ext cx="67537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/>
              <a:t>※ </a:t>
            </a:r>
            <a:r>
              <a:rPr lang="ko-KR" altLang="en-US" sz="1400" b="1"/>
              <a:t>원본 데이터의 시계열 데이터과 차분 </a:t>
            </a:r>
            <a:r>
              <a:rPr lang="en-US" altLang="ko-KR" sz="1400" b="1"/>
              <a:t>diff=2</a:t>
            </a:r>
            <a:r>
              <a:rPr lang="ko-KR" altLang="en-US" sz="1400" b="1"/>
              <a:t>로 시행했을 때 시계열 데이터 비교</a:t>
            </a:r>
          </a:p>
        </p:txBody>
      </p:sp>
    </p:spTree>
    <p:extLst>
      <p:ext uri="{BB962C8B-B14F-4D97-AF65-F5344CB8AC3E}">
        <p14:creationId xmlns:p14="http://schemas.microsoft.com/office/powerpoint/2010/main" val="32364217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90368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699205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0810736-E54F-4D79-A631-B36FC79BD04D}"/>
              </a:ext>
            </a:extLst>
          </p:cNvPr>
          <p:cNvSpPr txBox="1"/>
          <p:nvPr/>
        </p:nvSpPr>
        <p:spPr>
          <a:xfrm>
            <a:off x="346318" y="11767"/>
            <a:ext cx="28178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Droid Sans Fallback" panose="020B0502000000000001" pitchFamily="50" charset="-127"/>
              </a:rPr>
              <a:t>Model Overview</a:t>
            </a:r>
            <a:endParaRPr lang="ko-KR" altLang="en-US" sz="2800" b="1">
              <a:latin typeface="경기천년제목 Medium" panose="02020603020101020101" pitchFamily="18" charset="-127"/>
              <a:ea typeface="경기천년제목 Medium" panose="02020603020101020101" pitchFamily="18" charset="-127"/>
              <a:cs typeface="Droid Sans Fallback" panose="020B0502000000000001" pitchFamily="50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113BE4CF-BA05-405D-9C9C-103C675E1FC8}"/>
              </a:ext>
            </a:extLst>
          </p:cNvPr>
          <p:cNvGrpSpPr/>
          <p:nvPr/>
        </p:nvGrpSpPr>
        <p:grpSpPr>
          <a:xfrm>
            <a:off x="344519" y="875865"/>
            <a:ext cx="10635091" cy="1009496"/>
            <a:chOff x="344519" y="976404"/>
            <a:chExt cx="10635091" cy="1009496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0A98064-25B2-4F08-9EFF-6E2E8668BF0B}"/>
                </a:ext>
              </a:extLst>
            </p:cNvPr>
            <p:cNvSpPr txBox="1"/>
            <p:nvPr/>
          </p:nvSpPr>
          <p:spPr>
            <a:xfrm>
              <a:off x="344519" y="976404"/>
              <a:ext cx="1063509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5G </a:t>
              </a:r>
              <a:r>
                <a:rPr lang="ko-KR" altLang="en-US" sz="2800" b="1"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기사 헤드라인 </a:t>
              </a:r>
              <a:r>
                <a:rPr lang="en-US" altLang="ko-KR" sz="2800" b="1" err="1"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WordCloud</a:t>
              </a:r>
              <a:r>
                <a:rPr lang="ko-KR" altLang="en-US" sz="2800" b="1"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를 통한 </a:t>
              </a:r>
              <a:r>
                <a:rPr lang="ko-KR" altLang="en-US" sz="2800" b="1" err="1"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최빈출</a:t>
              </a:r>
              <a:r>
                <a:rPr lang="ko-KR" altLang="en-US" sz="2800" b="1"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 단어를 추출 후 주제 선정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1A43A82-DC09-4E8F-A691-196E35D88C3B}"/>
                </a:ext>
              </a:extLst>
            </p:cNvPr>
            <p:cNvSpPr txBox="1"/>
            <p:nvPr/>
          </p:nvSpPr>
          <p:spPr>
            <a:xfrm>
              <a:off x="1064953" y="1462680"/>
              <a:ext cx="172354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기사 출처 </a:t>
              </a:r>
              <a:r>
                <a:rPr lang="en-US" altLang="ko-KR" sz="2800"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:</a:t>
              </a:r>
              <a:endParaRPr lang="ko-KR" altLang="en-US" sz="2800"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FD3BC1D0-5948-4E2B-AC8F-3BBBA6C1A24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88502" y="1573515"/>
              <a:ext cx="1474355" cy="283076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542712B0-4FB8-4CC7-8335-48BFF7915F94}"/>
              </a:ext>
            </a:extLst>
          </p:cNvPr>
          <p:cNvSpPr txBox="1"/>
          <p:nvPr/>
        </p:nvSpPr>
        <p:spPr>
          <a:xfrm>
            <a:off x="344519" y="2870501"/>
            <a:ext cx="3876382" cy="19559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b="1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검색어 </a:t>
            </a:r>
            <a:r>
              <a:rPr lang="en-US" altLang="ko-KR" sz="2800" b="1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: </a:t>
            </a:r>
            <a:r>
              <a:rPr lang="en-US" altLang="ko-KR" sz="2800" b="1">
                <a:solidFill>
                  <a:srgbClr val="FF0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5G</a:t>
            </a:r>
          </a:p>
          <a:p>
            <a:pPr>
              <a:lnSpc>
                <a:spcPct val="150000"/>
              </a:lnSpc>
            </a:pPr>
            <a:r>
              <a:rPr lang="en-US" altLang="ko-KR" sz="280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	</a:t>
            </a:r>
            <a:r>
              <a:rPr lang="ko-KR" altLang="en-US" sz="280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뉴스 헤드라인 검색 </a:t>
            </a:r>
            <a:endParaRPr lang="en-US" altLang="ko-KR" sz="280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80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	</a:t>
            </a:r>
            <a:r>
              <a:rPr lang="en-US" altLang="ko-KR" sz="2800" err="1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WordCloud</a:t>
            </a:r>
            <a:r>
              <a:rPr lang="en-US" altLang="ko-KR" sz="280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ko-KR" altLang="en-US" sz="280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결과</a:t>
            </a:r>
          </a:p>
        </p:txBody>
      </p:sp>
      <p:pic>
        <p:nvPicPr>
          <p:cNvPr id="15" name="화면 녹화 14">
            <a:hlinkClick r:id="" action="ppaction://media"/>
            <a:extLst>
              <a:ext uri="{FF2B5EF4-FFF2-40B4-BE49-F238E27FC236}">
                <a16:creationId xmlns:a16="http://schemas.microsoft.com/office/drawing/2014/main" id="{0E5E1693-342E-47CF-8B3A-CABB386423A2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244" end="8723.492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093257" y="1695970"/>
            <a:ext cx="6572270" cy="4934068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1595714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50"/>
                            </p:stCondLst>
                            <p:childTnLst>
                              <p:par>
                                <p:cTn id="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2576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0810736-E54F-4D79-A631-B36FC79BD04D}"/>
              </a:ext>
            </a:extLst>
          </p:cNvPr>
          <p:cNvSpPr txBox="1"/>
          <p:nvPr/>
        </p:nvSpPr>
        <p:spPr>
          <a:xfrm>
            <a:off x="346318" y="11767"/>
            <a:ext cx="28178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Droid Sans Fallback" panose="020B0502000000000001" pitchFamily="50" charset="-127"/>
              </a:rPr>
              <a:t>Model Overview</a:t>
            </a:r>
            <a:endParaRPr lang="ko-KR" altLang="en-US" sz="2800" b="1">
              <a:latin typeface="경기천년제목 Medium" panose="02020603020101020101" pitchFamily="18" charset="-127"/>
              <a:ea typeface="경기천년제목 Medium" panose="02020603020101020101" pitchFamily="18" charset="-127"/>
              <a:cs typeface="Droid Sans Fallback" panose="020B05020000000000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51329F-E367-41F3-BC8D-8C330BCD61E7}"/>
              </a:ext>
            </a:extLst>
          </p:cNvPr>
          <p:cNvSpPr txBox="1"/>
          <p:nvPr/>
        </p:nvSpPr>
        <p:spPr>
          <a:xfrm>
            <a:off x="344519" y="875865"/>
            <a:ext cx="11670182" cy="51875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b="1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· </a:t>
            </a:r>
            <a:r>
              <a:rPr lang="ko-KR" altLang="en-US" sz="2800" b="1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분석 목표 설정</a:t>
            </a:r>
            <a:endParaRPr lang="en-US" altLang="ko-KR" sz="2800" b="1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800" b="1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	</a:t>
            </a:r>
            <a:r>
              <a:rPr lang="en-US" altLang="ko-KR" sz="280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- 5G </a:t>
            </a:r>
            <a:r>
              <a:rPr lang="ko-KR" altLang="en-US" sz="280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시대를 위해 각 통신사별로 가입자 유치 및 설비 투자를 위한</a:t>
            </a:r>
            <a:r>
              <a:rPr lang="en-US" altLang="ko-KR" sz="280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ko-KR" altLang="en-US" sz="2800" b="1">
                <a:solidFill>
                  <a:srgbClr val="FF0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수요 예측</a:t>
            </a:r>
            <a:endParaRPr lang="en-US" altLang="ko-KR" sz="2800" b="1">
              <a:solidFill>
                <a:srgbClr val="FF0000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80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	- </a:t>
            </a:r>
            <a:r>
              <a:rPr lang="en-US" altLang="ko-KR" sz="2800" b="1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4G</a:t>
            </a:r>
            <a:r>
              <a:rPr lang="ko-KR" altLang="en-US" sz="2800" b="1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가입자 수의 </a:t>
            </a:r>
            <a:r>
              <a:rPr lang="ko-KR" altLang="en-US" sz="2800" b="1">
                <a:solidFill>
                  <a:srgbClr val="FF0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시계열 분석을 통한 </a:t>
            </a:r>
            <a:r>
              <a:rPr lang="en-US" altLang="ko-KR" sz="2800" b="1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5G </a:t>
            </a:r>
            <a:r>
              <a:rPr lang="ko-KR" altLang="en-US" sz="2800" b="1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가입자 </a:t>
            </a:r>
            <a:r>
              <a:rPr lang="ko-KR" altLang="en-US" sz="2800" b="1">
                <a:solidFill>
                  <a:srgbClr val="FF0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수요 예측 모델 생성</a:t>
            </a:r>
            <a:endParaRPr lang="en-US" altLang="ko-KR" sz="2800" b="1">
              <a:solidFill>
                <a:srgbClr val="FF0000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2800" b="1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800" b="1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· </a:t>
            </a:r>
            <a:r>
              <a:rPr lang="ko-KR" altLang="en-US" sz="2800" b="1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분석 데이터 준비</a:t>
            </a:r>
            <a:endParaRPr lang="en-US" altLang="ko-KR" sz="2800" b="1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800" b="1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	</a:t>
            </a:r>
            <a:r>
              <a:rPr lang="en-US" altLang="ko-KR" sz="280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- </a:t>
            </a:r>
            <a:r>
              <a:rPr lang="ko-KR" altLang="en-US" sz="280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과학기술정보통신부에서 제공하는 무선데이터 가입자 현황</a:t>
            </a:r>
            <a:endParaRPr lang="en-US" altLang="ko-KR" sz="280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80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		(2013.01.01~2020.05.31 </a:t>
            </a:r>
            <a:r>
              <a:rPr lang="ko-KR" altLang="en-US" sz="280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까지의 누적 데이터 정리</a:t>
            </a:r>
            <a:r>
              <a:rPr lang="en-US" altLang="ko-KR" sz="280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280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	- 5G </a:t>
            </a:r>
            <a:r>
              <a:rPr lang="ko-KR" altLang="en-US" sz="280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현 가입자와 </a:t>
            </a:r>
            <a:r>
              <a:rPr lang="en-US" altLang="ko-KR" sz="280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4G </a:t>
            </a:r>
            <a:r>
              <a:rPr lang="ko-KR" altLang="en-US" sz="280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가입자 데이터의 수요 예측 모형 모델 준비</a:t>
            </a:r>
          </a:p>
        </p:txBody>
      </p:sp>
    </p:spTree>
    <p:extLst>
      <p:ext uri="{BB962C8B-B14F-4D97-AF65-F5344CB8AC3E}">
        <p14:creationId xmlns:p14="http://schemas.microsoft.com/office/powerpoint/2010/main" val="30889731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0810736-E54F-4D79-A631-B36FC79BD04D}"/>
              </a:ext>
            </a:extLst>
          </p:cNvPr>
          <p:cNvSpPr txBox="1"/>
          <p:nvPr/>
        </p:nvSpPr>
        <p:spPr>
          <a:xfrm>
            <a:off x="346318" y="11767"/>
            <a:ext cx="28178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Droid Sans Fallback" panose="020B0502000000000001" pitchFamily="50" charset="-127"/>
              </a:rPr>
              <a:t>Model Overview</a:t>
            </a:r>
            <a:endParaRPr lang="ko-KR" altLang="en-US" sz="2800" b="1">
              <a:latin typeface="경기천년제목 Medium" panose="02020603020101020101" pitchFamily="18" charset="-127"/>
              <a:ea typeface="경기천년제목 Medium" panose="02020603020101020101" pitchFamily="18" charset="-127"/>
              <a:cs typeface="Droid Sans Fallback" panose="020B05020000000000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51329F-E367-41F3-BC8D-8C330BCD61E7}"/>
              </a:ext>
            </a:extLst>
          </p:cNvPr>
          <p:cNvSpPr txBox="1"/>
          <p:nvPr/>
        </p:nvSpPr>
        <p:spPr>
          <a:xfrm>
            <a:off x="344519" y="875865"/>
            <a:ext cx="20842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· </a:t>
            </a:r>
            <a:r>
              <a:rPr lang="ko-KR" altLang="en-US" sz="2800" b="1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데이터 소개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7BAE3CAB-0AE8-4207-BFE0-F96A7D9C1EC8}"/>
              </a:ext>
            </a:extLst>
          </p:cNvPr>
          <p:cNvGrpSpPr/>
          <p:nvPr/>
        </p:nvGrpSpPr>
        <p:grpSpPr>
          <a:xfrm>
            <a:off x="6096000" y="1306721"/>
            <a:ext cx="5659234" cy="4762913"/>
            <a:chOff x="1917800" y="1739963"/>
            <a:chExt cx="5659234" cy="4762913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2571FD4B-5898-48CE-AA49-968EE64B3F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7800" y="1739963"/>
              <a:ext cx="3017782" cy="4762913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D6D1E77F-CF7C-4B8F-83D9-E817441E3F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98457" y="1739963"/>
              <a:ext cx="2278577" cy="4610500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3D4BD66D-42FA-426B-B750-647FD769D2F8}"/>
              </a:ext>
            </a:extLst>
          </p:cNvPr>
          <p:cNvSpPr txBox="1"/>
          <p:nvPr/>
        </p:nvSpPr>
        <p:spPr>
          <a:xfrm>
            <a:off x="344519" y="1478353"/>
            <a:ext cx="4318939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/>
            <a:r>
              <a:rPr lang="ko-KR" altLang="en-US" sz="280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통계 데이터 정제를 통한</a:t>
            </a:r>
            <a:endParaRPr lang="en-US" altLang="ko-KR" sz="280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lvl="1"/>
            <a:r>
              <a:rPr lang="ko-KR" altLang="en-US" sz="280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가입자 수 </a:t>
            </a:r>
            <a:r>
              <a:rPr lang="en-US" altLang="ko-KR" sz="280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Data Frame</a:t>
            </a:r>
            <a:r>
              <a:rPr lang="ko-KR" altLang="en-US" sz="280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화</a:t>
            </a:r>
            <a:endParaRPr lang="en-US" altLang="ko-KR" sz="280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lvl="1"/>
            <a:endParaRPr lang="en-US" altLang="ko-KR" sz="280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lvl="1"/>
            <a:r>
              <a:rPr lang="ko-KR" altLang="en-US" sz="280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데이터 수집 기간내에서</a:t>
            </a:r>
            <a:endParaRPr lang="en-US" altLang="ko-KR" sz="280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lvl="1"/>
            <a:r>
              <a:rPr lang="en-US" altLang="ko-KR" sz="280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skt4 : 4G </a:t>
            </a:r>
            <a:r>
              <a:rPr lang="ko-KR" altLang="en-US" sz="280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가입자</a:t>
            </a:r>
            <a:endParaRPr lang="en-US" altLang="ko-KR" sz="280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lvl="1"/>
            <a:r>
              <a:rPr lang="en-US" altLang="ko-KR" sz="280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skt5 : 5G </a:t>
            </a:r>
            <a:r>
              <a:rPr lang="ko-KR" altLang="en-US" sz="280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가입자</a:t>
            </a:r>
            <a:endParaRPr lang="en-US" altLang="ko-KR" sz="280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lvl="1"/>
            <a:endParaRPr lang="en-US" altLang="ko-KR" sz="280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lvl="1"/>
            <a:r>
              <a:rPr lang="en-US" altLang="ko-KR" sz="280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SKT Data Frame</a:t>
            </a:r>
          </a:p>
          <a:p>
            <a:pPr lvl="1"/>
            <a:r>
              <a:rPr lang="en-US" altLang="ko-KR" sz="280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	89</a:t>
            </a:r>
            <a:r>
              <a:rPr lang="ko-KR" altLang="en-US" sz="280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개의 수집된 데이터</a:t>
            </a:r>
          </a:p>
        </p:txBody>
      </p:sp>
    </p:spTree>
    <p:extLst>
      <p:ext uri="{BB962C8B-B14F-4D97-AF65-F5344CB8AC3E}">
        <p14:creationId xmlns:p14="http://schemas.microsoft.com/office/powerpoint/2010/main" val="26009029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60F2DFF5-4C71-45F7-9B90-9196C8640C5F}"/>
              </a:ext>
            </a:extLst>
          </p:cNvPr>
          <p:cNvGrpSpPr/>
          <p:nvPr/>
        </p:nvGrpSpPr>
        <p:grpSpPr>
          <a:xfrm>
            <a:off x="6100976" y="1297492"/>
            <a:ext cx="5718914" cy="4764525"/>
            <a:chOff x="6011825" y="1128242"/>
            <a:chExt cx="5718914" cy="4764525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0AB0BFAE-9A79-453D-9F11-8846193D5A4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11825" y="1137475"/>
              <a:ext cx="2865368" cy="4755292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FBB03634-B540-4B57-9DB5-6C305E9205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75955" y="1128242"/>
              <a:ext cx="2354784" cy="4618120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30810736-E54F-4D79-A631-B36FC79BD04D}"/>
              </a:ext>
            </a:extLst>
          </p:cNvPr>
          <p:cNvSpPr txBox="1"/>
          <p:nvPr/>
        </p:nvSpPr>
        <p:spPr>
          <a:xfrm>
            <a:off x="346318" y="11767"/>
            <a:ext cx="28178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Droid Sans Fallback" panose="020B0502000000000001" pitchFamily="50" charset="-127"/>
              </a:rPr>
              <a:t>Model Overview</a:t>
            </a:r>
            <a:endParaRPr lang="ko-KR" altLang="en-US" sz="2800" b="1">
              <a:latin typeface="경기천년제목 Medium" panose="02020603020101020101" pitchFamily="18" charset="-127"/>
              <a:ea typeface="경기천년제목 Medium" panose="02020603020101020101" pitchFamily="18" charset="-127"/>
              <a:cs typeface="Droid Sans Fallback" panose="020B05020000000000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3504A16-50BF-42B7-A922-60F48E5455AC}"/>
              </a:ext>
            </a:extLst>
          </p:cNvPr>
          <p:cNvSpPr txBox="1"/>
          <p:nvPr/>
        </p:nvSpPr>
        <p:spPr>
          <a:xfrm>
            <a:off x="344519" y="875865"/>
            <a:ext cx="20842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· </a:t>
            </a:r>
            <a:r>
              <a:rPr lang="ko-KR" altLang="en-US" sz="2800" b="1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데이터 소개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6AEF5B3-7E20-4CCC-94E6-E40270023D4A}"/>
              </a:ext>
            </a:extLst>
          </p:cNvPr>
          <p:cNvSpPr txBox="1"/>
          <p:nvPr/>
        </p:nvSpPr>
        <p:spPr>
          <a:xfrm>
            <a:off x="344519" y="1478353"/>
            <a:ext cx="4198585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/>
            <a:r>
              <a:rPr lang="en-US" altLang="ko-KR" sz="280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SKT</a:t>
            </a:r>
            <a:r>
              <a:rPr lang="ko-KR" altLang="en-US" sz="280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와 비교를 위한</a:t>
            </a:r>
            <a:endParaRPr lang="en-US" altLang="ko-KR" sz="280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lvl="1"/>
            <a:r>
              <a:rPr lang="en-US" altLang="ko-KR" sz="280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KT </a:t>
            </a:r>
            <a:r>
              <a:rPr lang="ko-KR" altLang="en-US" sz="280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가입자 수 데이터</a:t>
            </a:r>
            <a:endParaRPr lang="en-US" altLang="ko-KR" sz="280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lvl="1"/>
            <a:endParaRPr lang="en-US" altLang="ko-KR" sz="280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lvl="1"/>
            <a:r>
              <a:rPr lang="ko-KR" altLang="en-US" sz="280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데이터 수집 기간내에서</a:t>
            </a:r>
            <a:endParaRPr lang="en-US" altLang="ko-KR" sz="280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lvl="1"/>
            <a:r>
              <a:rPr lang="en-US" altLang="ko-KR" sz="280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kt4 : 4G </a:t>
            </a:r>
            <a:r>
              <a:rPr lang="ko-KR" altLang="en-US" sz="280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가입자</a:t>
            </a:r>
            <a:endParaRPr lang="en-US" altLang="ko-KR" sz="280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lvl="1"/>
            <a:r>
              <a:rPr lang="en-US" altLang="ko-KR" sz="280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kt5 : 5G </a:t>
            </a:r>
            <a:r>
              <a:rPr lang="ko-KR" altLang="en-US" sz="280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가입자</a:t>
            </a:r>
            <a:endParaRPr lang="en-US" altLang="ko-KR" sz="280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lvl="1"/>
            <a:endParaRPr lang="en-US" altLang="ko-KR" sz="280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lvl="1"/>
            <a:r>
              <a:rPr lang="en-US" altLang="ko-KR" sz="280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KT Data Frame</a:t>
            </a:r>
          </a:p>
          <a:p>
            <a:pPr lvl="1"/>
            <a:r>
              <a:rPr lang="en-US" altLang="ko-KR" sz="280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	89</a:t>
            </a:r>
            <a:r>
              <a:rPr lang="ko-KR" altLang="en-US" sz="280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개의 수집된 데이터</a:t>
            </a:r>
          </a:p>
        </p:txBody>
      </p:sp>
    </p:spTree>
    <p:extLst>
      <p:ext uri="{BB962C8B-B14F-4D97-AF65-F5344CB8AC3E}">
        <p14:creationId xmlns:p14="http://schemas.microsoft.com/office/powerpoint/2010/main" val="6108237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49BC9A1-F0D9-4C3B-957F-A6520FBF511A}"/>
              </a:ext>
            </a:extLst>
          </p:cNvPr>
          <p:cNvSpPr txBox="1"/>
          <p:nvPr/>
        </p:nvSpPr>
        <p:spPr>
          <a:xfrm>
            <a:off x="346318" y="11767"/>
            <a:ext cx="28178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Droid Sans Fallback" panose="020B0502000000000001" pitchFamily="50" charset="-127"/>
              </a:rPr>
              <a:t>Model Overview</a:t>
            </a:r>
            <a:endParaRPr lang="ko-KR" altLang="en-US" sz="2800" b="1">
              <a:latin typeface="경기천년제목 Medium" panose="02020603020101020101" pitchFamily="18" charset="-127"/>
              <a:ea typeface="경기천년제목 Medium" panose="02020603020101020101" pitchFamily="18" charset="-127"/>
              <a:cs typeface="Droid Sans Fallback" panose="020B05020000000000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26BADC-419C-4332-9E1D-57D93C61DE9B}"/>
              </a:ext>
            </a:extLst>
          </p:cNvPr>
          <p:cNvSpPr txBox="1"/>
          <p:nvPr/>
        </p:nvSpPr>
        <p:spPr>
          <a:xfrm>
            <a:off x="344519" y="875865"/>
            <a:ext cx="11715067" cy="38949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b="1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· </a:t>
            </a:r>
            <a:r>
              <a:rPr lang="ko-KR" altLang="en-US" sz="2800" b="1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시계열 분석</a:t>
            </a:r>
            <a:endParaRPr lang="en-US" altLang="ko-KR" sz="2800" b="1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800" b="1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	</a:t>
            </a:r>
            <a:r>
              <a:rPr lang="en-US" altLang="ko-KR" sz="280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- AR,</a:t>
            </a:r>
            <a:r>
              <a:rPr lang="ko-KR" altLang="en-US" sz="280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en-US" altLang="ko-KR" sz="280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MA,</a:t>
            </a:r>
            <a:r>
              <a:rPr lang="ko-KR" altLang="en-US" sz="280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en-US" altLang="ko-KR" sz="280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ARIMA</a:t>
            </a:r>
            <a:r>
              <a:rPr lang="ko-KR" altLang="en-US" sz="280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등의 모델을 통해 연속된 기간의 데이터를 분해하여 분석</a:t>
            </a:r>
          </a:p>
          <a:p>
            <a:pPr>
              <a:lnSpc>
                <a:spcPct val="150000"/>
              </a:lnSpc>
            </a:pPr>
            <a:endParaRPr lang="en-US" altLang="ko-KR" sz="2800" b="1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800" b="1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· </a:t>
            </a:r>
            <a:r>
              <a:rPr lang="ko-KR" altLang="en-US" sz="2800" b="1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기본 분석 도구</a:t>
            </a:r>
            <a:endParaRPr lang="en-US" altLang="ko-KR" sz="2800" b="1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800" b="1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	</a:t>
            </a:r>
            <a:r>
              <a:rPr lang="en-US" altLang="ko-KR" sz="280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- AR,</a:t>
            </a:r>
            <a:r>
              <a:rPr lang="ko-KR" altLang="en-US" sz="280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en-US" altLang="ko-KR" sz="280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MA</a:t>
            </a:r>
            <a:r>
              <a:rPr lang="ko-KR" altLang="en-US" sz="280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모델을 통해 예측 모델 생성</a:t>
            </a:r>
            <a:endParaRPr lang="en-US" altLang="ko-KR" sz="280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800" b="1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	- </a:t>
            </a:r>
            <a:r>
              <a:rPr lang="ko-KR" altLang="en-US" sz="280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원형 데이터를 시계열 분석을 위한 데이터로 정제작업</a:t>
            </a:r>
          </a:p>
        </p:txBody>
      </p:sp>
    </p:spTree>
    <p:extLst>
      <p:ext uri="{BB962C8B-B14F-4D97-AF65-F5344CB8AC3E}">
        <p14:creationId xmlns:p14="http://schemas.microsoft.com/office/powerpoint/2010/main" val="35957884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49BC9A1-F0D9-4C3B-957F-A6520FBF511A}"/>
              </a:ext>
            </a:extLst>
          </p:cNvPr>
          <p:cNvSpPr txBox="1"/>
          <p:nvPr/>
        </p:nvSpPr>
        <p:spPr>
          <a:xfrm>
            <a:off x="346318" y="11767"/>
            <a:ext cx="28178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Droid Sans Fallback" panose="020B0502000000000001" pitchFamily="50" charset="-127"/>
              </a:rPr>
              <a:t>Model Overview</a:t>
            </a:r>
            <a:endParaRPr lang="ko-KR" altLang="en-US" sz="2800" b="1">
              <a:latin typeface="경기천년제목 Medium" panose="02020603020101020101" pitchFamily="18" charset="-127"/>
              <a:ea typeface="경기천년제목 Medium" panose="02020603020101020101" pitchFamily="18" charset="-127"/>
              <a:cs typeface="Droid Sans Fallback" panose="020B05020000000000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C539E81-E0AD-469C-B967-1E97591437D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12" r="5017"/>
          <a:stretch/>
        </p:blipFill>
        <p:spPr>
          <a:xfrm>
            <a:off x="6179127" y="812800"/>
            <a:ext cx="5237018" cy="513250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3107CBE-E385-4A04-A381-1230BC02236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91" r="3963" b="2153"/>
          <a:stretch/>
        </p:blipFill>
        <p:spPr>
          <a:xfrm>
            <a:off x="0" y="812800"/>
            <a:ext cx="5902036" cy="494222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2E39ED1-0292-4E60-98CE-60D50ECC37D4}"/>
              </a:ext>
            </a:extLst>
          </p:cNvPr>
          <p:cNvSpPr txBox="1"/>
          <p:nvPr/>
        </p:nvSpPr>
        <p:spPr>
          <a:xfrm>
            <a:off x="2219331" y="5790406"/>
            <a:ext cx="1889620" cy="5001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>
                <a:solidFill>
                  <a:schemeClr val="accent5">
                    <a:lumMod val="7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원본 데이터 </a:t>
            </a:r>
            <a:r>
              <a:rPr lang="en-US" altLang="ko-KR" sz="2000">
                <a:solidFill>
                  <a:schemeClr val="accent5">
                    <a:lumMod val="7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plot</a:t>
            </a:r>
            <a:endParaRPr lang="ko-KR" altLang="en-US" sz="2000">
              <a:solidFill>
                <a:schemeClr val="accent5">
                  <a:lumMod val="7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3987F6-9704-4B48-A1DD-B8933AE875E0}"/>
              </a:ext>
            </a:extLst>
          </p:cNvPr>
          <p:cNvSpPr txBox="1"/>
          <p:nvPr/>
        </p:nvSpPr>
        <p:spPr>
          <a:xfrm>
            <a:off x="7107146" y="5790406"/>
            <a:ext cx="3805850" cy="5001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>
                <a:solidFill>
                  <a:schemeClr val="accent5">
                    <a:lumMod val="7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Time Series </a:t>
            </a:r>
            <a:r>
              <a:rPr lang="ko-KR" altLang="en-US" sz="2000">
                <a:solidFill>
                  <a:schemeClr val="accent5">
                    <a:lumMod val="7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변환 </a:t>
            </a:r>
            <a:r>
              <a:rPr lang="en-US" altLang="ko-KR" sz="2000">
                <a:solidFill>
                  <a:schemeClr val="accent5">
                    <a:lumMod val="7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plot + </a:t>
            </a:r>
            <a:r>
              <a:rPr lang="ko-KR" altLang="en-US" sz="2000" err="1">
                <a:solidFill>
                  <a:schemeClr val="accent5">
                    <a:lumMod val="7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회귀직선</a:t>
            </a:r>
            <a:endParaRPr lang="ko-KR" altLang="en-US" sz="2000">
              <a:solidFill>
                <a:schemeClr val="accent5">
                  <a:lumMod val="7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A459D6AA-18C5-47EC-A33E-EAB37B058BFD}"/>
              </a:ext>
            </a:extLst>
          </p:cNvPr>
          <p:cNvSpPr/>
          <p:nvPr/>
        </p:nvSpPr>
        <p:spPr>
          <a:xfrm rot="19301668">
            <a:off x="6206836" y="2544620"/>
            <a:ext cx="5181600" cy="267854"/>
          </a:xfrm>
          <a:prstGeom prst="round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연결선: 구부러짐 12">
            <a:extLst>
              <a:ext uri="{FF2B5EF4-FFF2-40B4-BE49-F238E27FC236}">
                <a16:creationId xmlns:a16="http://schemas.microsoft.com/office/drawing/2014/main" id="{E82DD0F4-466D-4385-A4FF-6EC378D8DB37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8559800" y="2860040"/>
            <a:ext cx="901700" cy="640080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C92EE657-D416-49A4-BFE4-8535347129B3}"/>
              </a:ext>
            </a:extLst>
          </p:cNvPr>
          <p:cNvSpPr txBox="1"/>
          <p:nvPr/>
        </p:nvSpPr>
        <p:spPr>
          <a:xfrm>
            <a:off x="9461500" y="3315454"/>
            <a:ext cx="973343" cy="369332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ysDash"/>
          </a:ln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rgbClr val="FF0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회귀직선</a:t>
            </a:r>
          </a:p>
        </p:txBody>
      </p:sp>
    </p:spTree>
    <p:extLst>
      <p:ext uri="{BB962C8B-B14F-4D97-AF65-F5344CB8AC3E}">
        <p14:creationId xmlns:p14="http://schemas.microsoft.com/office/powerpoint/2010/main" val="11370130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6A05EB11-4449-4D5D-902A-EBBADE8653D3}"/>
              </a:ext>
            </a:extLst>
          </p:cNvPr>
          <p:cNvGrpSpPr/>
          <p:nvPr/>
        </p:nvGrpSpPr>
        <p:grpSpPr>
          <a:xfrm>
            <a:off x="221728" y="1682313"/>
            <a:ext cx="5950347" cy="1477328"/>
            <a:chOff x="145653" y="184053"/>
            <a:chExt cx="5950347" cy="1477328"/>
          </a:xfrm>
        </p:grpSpPr>
        <p:sp>
          <p:nvSpPr>
            <p:cNvPr id="5" name="Rectangle 1">
              <a:extLst>
                <a:ext uri="{FF2B5EF4-FFF2-40B4-BE49-F238E27FC236}">
                  <a16:creationId xmlns:a16="http://schemas.microsoft.com/office/drawing/2014/main" id="{1D140E49-0FF1-4109-91BB-712453E234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5653" y="184053"/>
              <a:ext cx="5950347" cy="1477328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R="0" lvl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tabLst/>
              </a:pPr>
              <a:r>
                <a:rPr kumimoji="0" lang="ko-KR" altLang="ko-KR" sz="1200" b="0" i="0" u="none" strike="noStrike" cap="none" normalizeH="0" baseline="0">
                  <a:ln>
                    <a:noFill/>
                  </a:ln>
                  <a:solidFill>
                    <a:srgbClr val="0000FF"/>
                  </a:solidFill>
                  <a:effectLst/>
                  <a:latin typeface="Lucida Console" panose="020B0609040504020204" pitchFamily="49" charset="0"/>
                </a:rPr>
                <a:t>## </a:t>
              </a:r>
              <a:r>
                <a:rPr kumimoji="0" lang="ko-KR" altLang="ko-KR" sz="1200" b="0" i="0" u="none" strike="noStrike" cap="none" normalizeH="0" baseline="0" err="1">
                  <a:ln>
                    <a:noFill/>
                  </a:ln>
                  <a:solidFill>
                    <a:srgbClr val="0000FF"/>
                  </a:solidFill>
                  <a:effectLst/>
                  <a:latin typeface="Lucida Console" panose="020B0609040504020204" pitchFamily="49" charset="0"/>
                </a:rPr>
                <a:t>skt</a:t>
              </a:r>
              <a:r>
                <a:rPr kumimoji="0" lang="en-US" altLang="ko-KR" sz="1200" b="0" i="0" u="none" strike="noStrike" cap="none" normalizeH="0" baseline="0">
                  <a:ln>
                    <a:noFill/>
                  </a:ln>
                  <a:solidFill>
                    <a:srgbClr val="0000FF"/>
                  </a:solidFill>
                  <a:effectLst/>
                  <a:latin typeface="Lucida Console" panose="020B0609040504020204" pitchFamily="49" charset="0"/>
                </a:rPr>
                <a:t>4g</a:t>
              </a:r>
              <a:r>
                <a:rPr kumimoji="0" lang="ko-KR" altLang="ko-KR" sz="1200" b="0" i="0" u="none" strike="noStrike" cap="none" normalizeH="0" baseline="0">
                  <a:ln>
                    <a:noFill/>
                  </a:ln>
                  <a:solidFill>
                    <a:srgbClr val="0000FF"/>
                  </a:solidFill>
                  <a:effectLst/>
                  <a:latin typeface="Lucida Console" panose="020B0609040504020204" pitchFamily="49" charset="0"/>
                </a:rPr>
                <a:t> </a:t>
              </a:r>
              <a:r>
                <a:rPr kumimoji="0" lang="ko-KR" altLang="ko-KR" sz="1200" b="0" i="0" u="none" strike="noStrike" cap="none" normalizeH="0" baseline="0" err="1">
                  <a:ln>
                    <a:noFill/>
                  </a:ln>
                  <a:solidFill>
                    <a:srgbClr val="0000FF"/>
                  </a:solidFill>
                  <a:effectLst/>
                  <a:latin typeface="Lucida Console" panose="020B0609040504020204" pitchFamily="49" charset="0"/>
                </a:rPr>
                <a:t>data</a:t>
              </a:r>
              <a:r>
                <a:rPr kumimoji="0" lang="ko-KR" altLang="ko-KR" sz="1200" b="0" i="0" u="none" strike="noStrike" cap="none" normalizeH="0" baseline="0">
                  <a:ln>
                    <a:noFill/>
                  </a:ln>
                  <a:solidFill>
                    <a:srgbClr val="0000FF"/>
                  </a:solidFill>
                  <a:effectLst/>
                  <a:latin typeface="Lucida Console" panose="020B0609040504020204" pitchFamily="49" charset="0"/>
                </a:rPr>
                <a:t> 분기별 </a:t>
              </a:r>
              <a:r>
                <a:rPr kumimoji="0" lang="ko-KR" altLang="en-US" sz="1200" b="0" i="0" u="none" strike="noStrike" cap="none" normalizeH="0" baseline="0">
                  <a:ln>
                    <a:noFill/>
                  </a:ln>
                  <a:solidFill>
                    <a:srgbClr val="0000FF"/>
                  </a:solidFill>
                  <a:effectLst/>
                  <a:latin typeface="Lucida Console" panose="020B0609040504020204" pitchFamily="49" charset="0"/>
                </a:rPr>
                <a:t>시계열 분석</a:t>
              </a:r>
              <a:endParaRPr kumimoji="0" lang="en-US" altLang="ko-KR" sz="12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endParaRPr>
            </a:p>
            <a:p>
              <a:pPr marR="0" lvl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tabLst/>
              </a:pPr>
              <a:r>
                <a:rPr kumimoji="0" lang="en-US" altLang="ko-KR" sz="1200" b="0" i="0" u="none" strike="noStrike" cap="none" normalizeH="0" baseline="0">
                  <a:ln>
                    <a:noFill/>
                  </a:ln>
                  <a:solidFill>
                    <a:srgbClr val="0000FF"/>
                  </a:solidFill>
                  <a:effectLst/>
                  <a:latin typeface="Lucida Console" panose="020B0609040504020204" pitchFamily="49" charset="0"/>
                </a:rPr>
                <a:t>&gt;</a:t>
              </a:r>
              <a:r>
                <a:rPr kumimoji="0" lang="ko-KR" altLang="ko-KR" sz="1200" b="0" i="0" u="none" strike="noStrike" cap="none" normalizeH="0" baseline="0" err="1">
                  <a:ln>
                    <a:noFill/>
                  </a:ln>
                  <a:solidFill>
                    <a:srgbClr val="0000FF"/>
                  </a:solidFill>
                  <a:effectLst/>
                  <a:latin typeface="Lucida Console" panose="020B0609040504020204" pitchFamily="49" charset="0"/>
                </a:rPr>
                <a:t>freq</a:t>
              </a:r>
              <a:r>
                <a:rPr kumimoji="0" lang="ko-KR" altLang="ko-KR" sz="1200" b="0" i="0" u="none" strike="noStrike" cap="none" normalizeH="0" baseline="0">
                  <a:ln>
                    <a:noFill/>
                  </a:ln>
                  <a:solidFill>
                    <a:srgbClr val="0000FF"/>
                  </a:solidFill>
                  <a:effectLst/>
                  <a:latin typeface="Lucida Console" panose="020B0609040504020204" pitchFamily="49" charset="0"/>
                </a:rPr>
                <a:t> &gt; ts_skt4 &lt;- </a:t>
              </a:r>
              <a:r>
                <a:rPr kumimoji="0" lang="ko-KR" altLang="ko-KR" sz="1200" b="0" i="0" u="none" strike="noStrike" cap="none" normalizeH="0" baseline="0" err="1">
                  <a:ln>
                    <a:noFill/>
                  </a:ln>
                  <a:solidFill>
                    <a:srgbClr val="0000FF"/>
                  </a:solidFill>
                  <a:effectLst/>
                  <a:latin typeface="Lucida Console" panose="020B0609040504020204" pitchFamily="49" charset="0"/>
                </a:rPr>
                <a:t>ts</a:t>
              </a:r>
              <a:r>
                <a:rPr kumimoji="0" lang="ko-KR" altLang="ko-KR" sz="1200" b="0" i="0" u="none" strike="noStrike" cap="none" normalizeH="0" baseline="0">
                  <a:ln>
                    <a:noFill/>
                  </a:ln>
                  <a:solidFill>
                    <a:srgbClr val="0000FF"/>
                  </a:solidFill>
                  <a:effectLst/>
                  <a:latin typeface="Lucida Console" panose="020B0609040504020204" pitchFamily="49" charset="0"/>
                </a:rPr>
                <a:t>(</a:t>
              </a:r>
              <a:r>
                <a:rPr kumimoji="0" lang="ko-KR" altLang="ko-KR" sz="1200" b="0" i="0" u="none" strike="noStrike" cap="none" normalizeH="0" baseline="0" err="1">
                  <a:ln>
                    <a:noFill/>
                  </a:ln>
                  <a:solidFill>
                    <a:srgbClr val="0000FF"/>
                  </a:solidFill>
                  <a:effectLst/>
                  <a:latin typeface="Lucida Console" panose="020B0609040504020204" pitchFamily="49" charset="0"/>
                </a:rPr>
                <a:t>df_sk$skt,start</a:t>
              </a:r>
              <a:r>
                <a:rPr kumimoji="0" lang="ko-KR" altLang="ko-KR" sz="1200" b="0" i="0" u="none" strike="noStrike" cap="none" normalizeH="0" baseline="0">
                  <a:ln>
                    <a:noFill/>
                  </a:ln>
                  <a:solidFill>
                    <a:srgbClr val="0000FF"/>
                  </a:solidFill>
                  <a:effectLst/>
                  <a:latin typeface="Lucida Console" panose="020B0609040504020204" pitchFamily="49" charset="0"/>
                </a:rPr>
                <a:t>=c(2013,1),</a:t>
              </a:r>
              <a:r>
                <a:rPr kumimoji="0" lang="ko-KR" altLang="ko-KR" sz="1200" b="0" i="0" u="none" strike="noStrike" cap="none" normalizeH="0" baseline="0" err="1">
                  <a:ln>
                    <a:noFill/>
                  </a:ln>
                  <a:solidFill>
                    <a:srgbClr val="0000FF"/>
                  </a:solidFill>
                  <a:effectLst/>
                  <a:latin typeface="Lucida Console" panose="020B0609040504020204" pitchFamily="49" charset="0"/>
                </a:rPr>
                <a:t>frequency</a:t>
              </a:r>
              <a:r>
                <a:rPr kumimoji="0" lang="ko-KR" altLang="ko-KR" sz="1200" b="0" i="0" u="none" strike="noStrike" cap="none" normalizeH="0" baseline="0">
                  <a:ln>
                    <a:noFill/>
                  </a:ln>
                  <a:solidFill>
                    <a:srgbClr val="0000FF"/>
                  </a:solidFill>
                  <a:effectLst/>
                  <a:latin typeface="Lucida Console" panose="020B0609040504020204" pitchFamily="49" charset="0"/>
                </a:rPr>
                <a:t> = 12) </a:t>
              </a:r>
              <a:endParaRPr kumimoji="0" lang="en-US" altLang="ko-KR" sz="12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endParaRPr>
            </a:p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200">
                  <a:solidFill>
                    <a:srgbClr val="0000FF"/>
                  </a:solidFill>
                  <a:latin typeface="Lucida Console" panose="020B0609040504020204" pitchFamily="49" charset="0"/>
                </a:rPr>
                <a:t>&gt;</a:t>
              </a:r>
              <a:r>
                <a:rPr lang="ko-KR" altLang="ko-KR" sz="1200" err="1">
                  <a:solidFill>
                    <a:srgbClr val="0000FF"/>
                  </a:solidFill>
                  <a:latin typeface="Lucida Console" panose="020B0609040504020204" pitchFamily="49" charset="0"/>
                </a:rPr>
                <a:t>start</a:t>
              </a:r>
              <a:r>
                <a:rPr lang="ko-KR" altLang="ko-KR" sz="1200">
                  <a:solidFill>
                    <a:srgbClr val="0000FF"/>
                  </a:solidFill>
                  <a:latin typeface="Lucida Console" panose="020B0609040504020204" pitchFamily="49" charset="0"/>
                </a:rPr>
                <a:t>(ts_skt4) </a:t>
              </a:r>
              <a:endParaRPr lang="en-US" altLang="ko-KR" sz="1200">
                <a:solidFill>
                  <a:srgbClr val="0000FF"/>
                </a:solidFill>
                <a:latin typeface="Lucida Console" panose="020B0609040504020204" pitchFamily="49" charset="0"/>
              </a:endParaRPr>
            </a:p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ko-KR" altLang="ko-KR" sz="1200">
                  <a:solidFill>
                    <a:srgbClr val="000000"/>
                  </a:solidFill>
                  <a:latin typeface="Lucida Console" panose="020B0609040504020204" pitchFamily="49" charset="0"/>
                </a:rPr>
                <a:t>[1] 2013 1</a:t>
              </a:r>
              <a:endParaRPr kumimoji="0" lang="en-US" altLang="ko-KR" sz="12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endParaRPr>
            </a:p>
            <a:p>
              <a:pPr marR="0" lvl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tabLst/>
              </a:pPr>
              <a:r>
                <a:rPr kumimoji="0" lang="en-US" altLang="ko-KR" sz="1200" b="0" i="0" u="none" strike="noStrike" cap="none" normalizeH="0" baseline="0">
                  <a:ln>
                    <a:noFill/>
                  </a:ln>
                  <a:solidFill>
                    <a:srgbClr val="0000FF"/>
                  </a:solidFill>
                  <a:effectLst/>
                  <a:latin typeface="Lucida Console" panose="020B0609040504020204" pitchFamily="49" charset="0"/>
                </a:rPr>
                <a:t>&gt;</a:t>
              </a:r>
              <a:r>
                <a:rPr kumimoji="0" lang="ko-KR" altLang="ko-KR" sz="1200" b="0" i="0" u="none" strike="noStrike" cap="none" normalizeH="0" baseline="0" err="1">
                  <a:ln>
                    <a:noFill/>
                  </a:ln>
                  <a:solidFill>
                    <a:srgbClr val="0000FF"/>
                  </a:solidFill>
                  <a:effectLst/>
                  <a:latin typeface="Lucida Console" panose="020B0609040504020204" pitchFamily="49" charset="0"/>
                </a:rPr>
                <a:t>end</a:t>
              </a:r>
              <a:r>
                <a:rPr kumimoji="0" lang="ko-KR" altLang="ko-KR" sz="1200" b="0" i="0" u="none" strike="noStrike" cap="none" normalizeH="0" baseline="0">
                  <a:ln>
                    <a:noFill/>
                  </a:ln>
                  <a:solidFill>
                    <a:srgbClr val="0000FF"/>
                  </a:solidFill>
                  <a:effectLst/>
                  <a:latin typeface="Lucida Console" panose="020B0609040504020204" pitchFamily="49" charset="0"/>
                </a:rPr>
                <a:t>(ts_skt4) </a:t>
              </a:r>
              <a:endParaRPr kumimoji="0" lang="en-US" altLang="ko-KR" sz="12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endParaRPr>
            </a:p>
            <a:p>
              <a:pPr marR="0" lvl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tabLst/>
              </a:pPr>
              <a:r>
                <a:rPr kumimoji="0" lang="ko-KR" altLang="ko-KR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Lucida Console" panose="020B0609040504020204" pitchFamily="49" charset="0"/>
                </a:rPr>
                <a:t>[1] 2020 5 </a:t>
              </a:r>
              <a:endParaRPr kumimoji="0" lang="en-US" altLang="ko-KR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endParaRPr>
            </a:p>
            <a:p>
              <a:pPr marR="0" lvl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tabLst/>
              </a:pPr>
              <a:r>
                <a:rPr kumimoji="0" lang="ko-KR" altLang="ko-KR" sz="1200" b="0" i="0" u="none" strike="noStrike" cap="none" normalizeH="0" baseline="0">
                  <a:ln>
                    <a:noFill/>
                  </a:ln>
                  <a:solidFill>
                    <a:srgbClr val="0000FF"/>
                  </a:solidFill>
                  <a:effectLst/>
                  <a:latin typeface="Lucida Console" panose="020B0609040504020204" pitchFamily="49" charset="0"/>
                </a:rPr>
                <a:t>&gt;</a:t>
              </a:r>
              <a:r>
                <a:rPr kumimoji="0" lang="ko-KR" altLang="ko-KR" sz="1200" b="0" i="0" u="none" strike="noStrike" cap="none" normalizeH="0" baseline="0" err="1">
                  <a:ln>
                    <a:noFill/>
                  </a:ln>
                  <a:solidFill>
                    <a:srgbClr val="0000FF"/>
                  </a:solidFill>
                  <a:effectLst/>
                  <a:latin typeface="Lucida Console" panose="020B0609040504020204" pitchFamily="49" charset="0"/>
                </a:rPr>
                <a:t>dev.new</a:t>
              </a:r>
              <a:r>
                <a:rPr kumimoji="0" lang="ko-KR" altLang="ko-KR" sz="1200" b="0" i="0" u="none" strike="noStrike" cap="none" normalizeH="0" baseline="0">
                  <a:ln>
                    <a:noFill/>
                  </a:ln>
                  <a:solidFill>
                    <a:srgbClr val="0000FF"/>
                  </a:solidFill>
                  <a:effectLst/>
                  <a:latin typeface="Lucida Console" panose="020B0609040504020204" pitchFamily="49" charset="0"/>
                </a:rPr>
                <a:t>()</a:t>
              </a:r>
              <a:r>
                <a:rPr kumimoji="0" lang="ko-KR" altLang="ko-KR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Lucida Console" panose="020B0609040504020204" pitchFamily="49" charset="0"/>
                </a:rPr>
                <a:t> </a:t>
              </a:r>
              <a:endParaRPr kumimoji="0" lang="en-US" altLang="ko-KR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endParaRPr>
            </a:p>
            <a:p>
              <a:pPr marR="0" lvl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tabLst/>
              </a:pPr>
              <a:r>
                <a:rPr kumimoji="0" lang="ko-KR" altLang="ko-KR" sz="1200" b="0" i="0" u="none" strike="noStrike" cap="none" normalizeH="0" baseline="0">
                  <a:ln>
                    <a:noFill/>
                  </a:ln>
                  <a:solidFill>
                    <a:srgbClr val="0000FF"/>
                  </a:solidFill>
                  <a:effectLst/>
                  <a:latin typeface="Lucida Console" panose="020B0609040504020204" pitchFamily="49" charset="0"/>
                </a:rPr>
                <a:t>&gt;</a:t>
              </a:r>
              <a:r>
                <a:rPr kumimoji="0" lang="ko-KR" altLang="ko-KR" sz="1200" b="0" i="0" u="none" strike="noStrike" cap="none" normalizeH="0" baseline="0" err="1">
                  <a:ln>
                    <a:noFill/>
                  </a:ln>
                  <a:solidFill>
                    <a:srgbClr val="0000FF"/>
                  </a:solidFill>
                  <a:effectLst/>
                  <a:latin typeface="Lucida Console" panose="020B0609040504020204" pitchFamily="49" charset="0"/>
                </a:rPr>
                <a:t>plot</a:t>
              </a:r>
              <a:r>
                <a:rPr kumimoji="0" lang="ko-KR" altLang="ko-KR" sz="1200" b="0" i="0" u="none" strike="noStrike" cap="none" normalizeH="0" baseline="0">
                  <a:ln>
                    <a:noFill/>
                  </a:ln>
                  <a:solidFill>
                    <a:srgbClr val="0000FF"/>
                  </a:solidFill>
                  <a:effectLst/>
                  <a:latin typeface="Lucida Console" panose="020B0609040504020204" pitchFamily="49" charset="0"/>
                </a:rPr>
                <a:t>(</a:t>
              </a:r>
              <a:r>
                <a:rPr kumimoji="0" lang="ko-KR" altLang="ko-KR" sz="1200" b="0" i="0" u="none" strike="noStrike" cap="none" normalizeH="0" baseline="0" err="1">
                  <a:ln>
                    <a:noFill/>
                  </a:ln>
                  <a:solidFill>
                    <a:srgbClr val="0000FF"/>
                  </a:solidFill>
                  <a:effectLst/>
                  <a:latin typeface="Lucida Console" panose="020B0609040504020204" pitchFamily="49" charset="0"/>
                </a:rPr>
                <a:t>decompose</a:t>
              </a:r>
              <a:r>
                <a:rPr kumimoji="0" lang="ko-KR" altLang="ko-KR" sz="1200" b="0" i="0" u="none" strike="noStrike" cap="none" normalizeH="0" baseline="0">
                  <a:ln>
                    <a:noFill/>
                  </a:ln>
                  <a:solidFill>
                    <a:srgbClr val="0000FF"/>
                  </a:solidFill>
                  <a:effectLst/>
                  <a:latin typeface="Lucida Console" panose="020B0609040504020204" pitchFamily="49" charset="0"/>
                </a:rPr>
                <a:t>(ts_skt4))</a:t>
              </a:r>
              <a:endPara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" name="Rectangle 1">
              <a:extLst>
                <a:ext uri="{FF2B5EF4-FFF2-40B4-BE49-F238E27FC236}">
                  <a16:creationId xmlns:a16="http://schemas.microsoft.com/office/drawing/2014/main" id="{C313D30D-8E4B-4E9C-9FE7-FA28B972AB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56363" y="922717"/>
              <a:ext cx="3983463" cy="18466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R="0" lvl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tabLst/>
              </a:pPr>
              <a:r>
                <a:rPr kumimoji="0" lang="en-US" altLang="ko-KR" sz="1200" b="0" i="0" u="none" strike="noStrike" cap="none" normalizeH="0" baseline="0">
                  <a:ln>
                    <a:noFill/>
                  </a:ln>
                  <a:solidFill>
                    <a:srgbClr val="FF0000"/>
                  </a:solidFill>
                  <a:effectLst/>
                  <a:latin typeface="Lucida Console" panose="020B0609040504020204" pitchFamily="49" charset="0"/>
                </a:rPr>
                <a:t>※ end(ts_skt4) : </a:t>
              </a:r>
              <a:r>
                <a:rPr kumimoji="0" lang="ko-KR" altLang="en-US" sz="1200" b="0" i="0" u="none" strike="noStrike" cap="none" normalizeH="0" baseline="0">
                  <a:ln>
                    <a:noFill/>
                  </a:ln>
                  <a:solidFill>
                    <a:srgbClr val="FF0000"/>
                  </a:solidFill>
                  <a:effectLst/>
                  <a:latin typeface="Lucida Console" panose="020B0609040504020204" pitchFamily="49" charset="0"/>
                </a:rPr>
                <a:t>시계열 분석이 끝나는 지점 확인</a:t>
              </a:r>
              <a:endParaRPr kumimoji="0" lang="ko-KR" altLang="ko-KR" sz="1800" b="0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EDA12436-5A1C-45E9-BA6F-BF7F42AA4437}"/>
              </a:ext>
            </a:extLst>
          </p:cNvPr>
          <p:cNvSpPr txBox="1"/>
          <p:nvPr/>
        </p:nvSpPr>
        <p:spPr>
          <a:xfrm>
            <a:off x="346318" y="11767"/>
            <a:ext cx="28178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Droid Sans Fallback" panose="020B0502000000000001" pitchFamily="50" charset="-127"/>
              </a:rPr>
              <a:t>Model Overview</a:t>
            </a:r>
            <a:endParaRPr lang="ko-KR" altLang="en-US" sz="2800" b="1">
              <a:latin typeface="경기천년제목 Medium" panose="02020603020101020101" pitchFamily="18" charset="-127"/>
              <a:ea typeface="경기천년제목 Medium" panose="02020603020101020101" pitchFamily="18" charset="-127"/>
              <a:cs typeface="Droid Sans Fallback" panose="020B05020000000000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BCB5C6-575F-4FDB-9FC5-3F55DBD4621A}"/>
              </a:ext>
            </a:extLst>
          </p:cNvPr>
          <p:cNvSpPr txBox="1"/>
          <p:nvPr/>
        </p:nvSpPr>
        <p:spPr>
          <a:xfrm>
            <a:off x="344519" y="784425"/>
            <a:ext cx="5704767" cy="5001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· decompose</a:t>
            </a:r>
            <a:r>
              <a:rPr lang="ko-KR" altLang="en-US" sz="2000" b="1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를 활용한 정상성 및 계절적 주기성 확인</a:t>
            </a:r>
            <a:endParaRPr lang="en-US" altLang="ko-KR" sz="2000" b="1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2CAE63B-CE6F-404F-B33A-133E9C1BB4D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6" t="1761" r="3197" b="3654"/>
          <a:stretch/>
        </p:blipFill>
        <p:spPr>
          <a:xfrm>
            <a:off x="6142716" y="784425"/>
            <a:ext cx="6049284" cy="5982136"/>
          </a:xfrm>
          <a:prstGeom prst="rect">
            <a:avLst/>
          </a:prstGeom>
        </p:spPr>
      </p:pic>
      <p:sp>
        <p:nvSpPr>
          <p:cNvPr id="11" name="Rectangle 2">
            <a:extLst>
              <a:ext uri="{FF2B5EF4-FFF2-40B4-BE49-F238E27FC236}">
                <a16:creationId xmlns:a16="http://schemas.microsoft.com/office/drawing/2014/main" id="{C8F2A3F6-26E8-46A1-9972-A315DB367E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A38FE3C-1DE9-4D3E-87EA-162D886B1064}"/>
              </a:ext>
            </a:extLst>
          </p:cNvPr>
          <p:cNvSpPr/>
          <p:nvPr/>
        </p:nvSpPr>
        <p:spPr>
          <a:xfrm>
            <a:off x="6089926" y="3775493"/>
            <a:ext cx="6049284" cy="124354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F61EA4F-9972-4CF3-8F17-6D22DCF99BFE}"/>
              </a:ext>
            </a:extLst>
          </p:cNvPr>
          <p:cNvSpPr txBox="1"/>
          <p:nvPr/>
        </p:nvSpPr>
        <p:spPr>
          <a:xfrm>
            <a:off x="344519" y="3945138"/>
            <a:ext cx="5740674" cy="9611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· </a:t>
            </a:r>
            <a:r>
              <a:rPr lang="ko-KR" altLang="en-US" sz="2000" b="1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계절적 주기성 확인</a:t>
            </a:r>
            <a:endParaRPr lang="en-US" altLang="ko-KR" sz="2000" b="1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b="1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	</a:t>
            </a:r>
            <a:r>
              <a:rPr lang="en-US" altLang="ko-KR" sz="2000" b="1">
                <a:latin typeface="경기천년제목 Medium" panose="02020603020101020101" pitchFamily="18" charset="-127"/>
                <a:ea typeface="경기천년제목 Medium" panose="02020603020101020101" pitchFamily="18" charset="-127"/>
                <a:sym typeface="Wingdings" panose="05000000000000000000" pitchFamily="2" charset="2"/>
              </a:rPr>
              <a:t> </a:t>
            </a:r>
            <a:r>
              <a:rPr lang="ko-KR" altLang="en-US" sz="2000" b="1">
                <a:latin typeface="경기천년제목 Medium" panose="02020603020101020101" pitchFamily="18" charset="-127"/>
                <a:ea typeface="경기천년제목 Medium" panose="02020603020101020101" pitchFamily="18" charset="-127"/>
                <a:sym typeface="Wingdings" panose="05000000000000000000" pitchFamily="2" charset="2"/>
              </a:rPr>
              <a:t>일정한 기간동안 반복해서 그래프가 나타남</a:t>
            </a:r>
            <a:endParaRPr lang="en-US" altLang="ko-KR" sz="2000" b="1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13948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570</TotalTime>
  <Words>1242</Words>
  <Application>Microsoft Office PowerPoint</Application>
  <PresentationFormat>와이드스크린</PresentationFormat>
  <Paragraphs>173</Paragraphs>
  <Slides>29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5" baseType="lpstr">
      <vt:lpstr>경기천년제목 Medium</vt:lpstr>
      <vt:lpstr>맑은 고딕</vt:lpstr>
      <vt:lpstr>Lucida Console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Seojun KIM</dc:creator>
  <cp:lastModifiedBy>Seojun KIM</cp:lastModifiedBy>
  <cp:revision>50</cp:revision>
  <dcterms:created xsi:type="dcterms:W3CDTF">2020-07-18T08:25:07Z</dcterms:created>
  <dcterms:modified xsi:type="dcterms:W3CDTF">2020-07-19T13:43:45Z</dcterms:modified>
</cp:coreProperties>
</file>